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Proxima Nova"/>
      <p:regular r:id="rId65"/>
      <p:bold r:id="rId66"/>
      <p:italic r:id="rId67"/>
      <p:boldItalic r:id="rId68"/>
    </p:embeddedFont>
    <p:embeddedFont>
      <p:font typeface="Robot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A9B9E53-AF5C-4F50-A04B-0B51DBA9DDB0}">
  <a:tblStyle styleId="{1A9B9E53-AF5C-4F50-A04B-0B51DBA9DD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Robot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bold.fntdata"/><Relationship Id="rId21" Type="http://schemas.openxmlformats.org/officeDocument/2006/relationships/slide" Target="slides/slide15.xml"/><Relationship Id="rId65" Type="http://schemas.openxmlformats.org/officeDocument/2006/relationships/font" Target="fonts/ProximaNova-regular.fntdata"/><Relationship Id="rId24" Type="http://schemas.openxmlformats.org/officeDocument/2006/relationships/slide" Target="slides/slide18.xml"/><Relationship Id="rId68" Type="http://schemas.openxmlformats.org/officeDocument/2006/relationships/font" Target="fonts/ProximaNova-boldItalic.fntdata"/><Relationship Id="rId23" Type="http://schemas.openxmlformats.org/officeDocument/2006/relationships/slide" Target="slides/slide17.xml"/><Relationship Id="rId67" Type="http://schemas.openxmlformats.org/officeDocument/2006/relationships/font" Target="fonts/ProximaNova-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lyellcollection.org/content/403/1/333/tab-figures-data"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lyellcollection.org/content/403/1/333/tab-figures-data"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lyellcollection.org/content/403/1/333/tab-figures-data"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p.lyellcollection.org/content/403/1/333/tab-figures-data"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4537429f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4537429f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444444"/>
              </a:buClr>
              <a:buSzPts val="1000"/>
              <a:buFont typeface="Times New Roman"/>
              <a:buAutoNum type="arabicPeriod"/>
            </a:pPr>
            <a:r>
              <a:rPr lang="en" sz="1000">
                <a:solidFill>
                  <a:srgbClr val="444444"/>
                </a:solidFill>
                <a:latin typeface="Times New Roman"/>
                <a:ea typeface="Times New Roman"/>
                <a:cs typeface="Times New Roman"/>
                <a:sym typeface="Times New Roman"/>
              </a:rPr>
              <a:t>We are trying to compare the charlie and main sand</a:t>
            </a:r>
            <a:endParaRPr sz="1000">
              <a:solidFill>
                <a:srgbClr val="444444"/>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rgbClr val="444444"/>
              </a:buClr>
              <a:buSzPts val="1000"/>
              <a:buFont typeface="Times New Roman"/>
              <a:buAutoNum type="arabicPeriod"/>
            </a:pPr>
            <a:r>
              <a:rPr lang="en" sz="1000">
                <a:solidFill>
                  <a:srgbClr val="444444"/>
                </a:solidFill>
                <a:latin typeface="Times New Roman"/>
                <a:ea typeface="Times New Roman"/>
                <a:cs typeface="Times New Roman"/>
                <a:sym typeface="Times New Roman"/>
              </a:rPr>
              <a:t>Explain the images. On the left you see the charlie and main have higher structure with anticlines. On the right shows coherency map shows both charlie and main </a:t>
            </a:r>
            <a:endParaRPr sz="1000">
              <a:solidFill>
                <a:srgbClr val="444444"/>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rgbClr val="444444"/>
              </a:buClr>
              <a:buSzPts val="1000"/>
              <a:buFont typeface="Times New Roman"/>
              <a:buAutoNum type="arabicPeriod"/>
            </a:pPr>
            <a:r>
              <a:rPr lang="en" sz="1000">
                <a:solidFill>
                  <a:srgbClr val="444444"/>
                </a:solidFill>
                <a:latin typeface="Times New Roman"/>
                <a:ea typeface="Times New Roman"/>
                <a:cs typeface="Times New Roman"/>
                <a:sym typeface="Times New Roman"/>
              </a:rPr>
              <a:t>There are more wells on the Chari reservoir</a:t>
            </a:r>
            <a:endParaRPr sz="1000">
              <a:solidFill>
                <a:srgbClr val="444444"/>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4cab95355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4cab95355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a:t>
            </a:r>
            <a:r>
              <a:rPr lang="en" sz="1000">
                <a:solidFill>
                  <a:srgbClr val="444444"/>
                </a:solidFill>
                <a:latin typeface="Times New Roman"/>
                <a:ea typeface="Times New Roman"/>
                <a:cs typeface="Times New Roman"/>
                <a:sym typeface="Times New Roman"/>
              </a:rPr>
              <a:t>Early Paleogene lithostratigraphic nomenclature of Forties field </a:t>
            </a:r>
            <a:r>
              <a:rPr i="1" lang="en" sz="1000">
                <a:solidFill>
                  <a:srgbClr val="444444"/>
                </a:solidFill>
                <a:latin typeface="Times New Roman"/>
                <a:ea typeface="Times New Roman"/>
                <a:cs typeface="Times New Roman"/>
                <a:sym typeface="Times New Roman"/>
              </a:rPr>
              <a:t>(left) </a:t>
            </a:r>
            <a:r>
              <a:rPr lang="en" sz="1000">
                <a:solidFill>
                  <a:srgbClr val="444444"/>
                </a:solidFill>
                <a:latin typeface="Times New Roman"/>
                <a:ea typeface="Times New Roman"/>
                <a:cs typeface="Times New Roman"/>
                <a:sym typeface="Times New Roman"/>
              </a:rPr>
              <a:t>[3] </a:t>
            </a:r>
            <a:endParaRPr sz="1000">
              <a:solidFill>
                <a:srgbClr val="444444"/>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000">
                <a:solidFill>
                  <a:srgbClr val="444444"/>
                </a:solidFill>
                <a:latin typeface="Times New Roman"/>
                <a:ea typeface="Times New Roman"/>
                <a:cs typeface="Times New Roman"/>
                <a:sym typeface="Times New Roman"/>
              </a:rPr>
              <a:t>and typical log response of the Forties Sequence </a:t>
            </a:r>
            <a:r>
              <a:rPr i="1" lang="en" sz="1000">
                <a:solidFill>
                  <a:srgbClr val="444444"/>
                </a:solidFill>
                <a:latin typeface="Times New Roman"/>
                <a:ea typeface="Times New Roman"/>
                <a:cs typeface="Times New Roman"/>
                <a:sym typeface="Times New Roman"/>
              </a:rPr>
              <a:t>(right) </a:t>
            </a:r>
            <a:r>
              <a:rPr lang="en" sz="1000">
                <a:solidFill>
                  <a:srgbClr val="444444"/>
                </a:solidFill>
                <a:latin typeface="Times New Roman"/>
                <a:ea typeface="Times New Roman"/>
                <a:cs typeface="Times New Roman"/>
                <a:sym typeface="Times New Roman"/>
              </a:rPr>
              <a:t>[4].</a:t>
            </a:r>
            <a:endParaRPr sz="1000">
              <a:solidFill>
                <a:srgbClr val="444444"/>
              </a:solidFill>
              <a:latin typeface="Times New Roman"/>
              <a:ea typeface="Times New Roman"/>
              <a:cs typeface="Times New Roman"/>
              <a:sym typeface="Times New Roman"/>
            </a:endParaRPr>
          </a:p>
          <a:p>
            <a:pPr indent="0" lvl="0" marL="457200" rtl="0" algn="ctr">
              <a:lnSpc>
                <a:spcPct val="115000"/>
              </a:lnSpc>
              <a:spcBef>
                <a:spcPts val="0"/>
              </a:spcBef>
              <a:spcAft>
                <a:spcPts val="0"/>
              </a:spcAft>
              <a:buNone/>
            </a:pPr>
            <a:r>
              <a:t/>
            </a:r>
            <a:endParaRPr sz="1000">
              <a:solidFill>
                <a:srgbClr val="444444"/>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000">
                <a:solidFill>
                  <a:srgbClr val="444444"/>
                </a:solidFill>
                <a:latin typeface="Times New Roman"/>
                <a:ea typeface="Times New Roman"/>
                <a:cs typeface="Times New Roman"/>
                <a:sym typeface="Times New Roman"/>
              </a:rPr>
              <a:t>The lithostratigraphy and structural settings subdivides the Paleocene/Eocene sandstones and shales of the field. The Forties Formation is divided into a lower interbedded sandstone, shale, and limestone sequence. Additionally, the Sandstone is further divided into two san units, the Main Sand unit and the Charlie Sand Unit, separated by the Charlie Shale unit. This Sandstone Member which contains the most of the Forties oil which represents the reservoir interval as seen in the figure 4 below.</a:t>
            </a:r>
            <a:endParaRPr sz="1000">
              <a:solidFill>
                <a:srgbClr val="444444"/>
              </a:solidFill>
              <a:latin typeface="Times New Roman"/>
              <a:ea typeface="Times New Roman"/>
              <a:cs typeface="Times New Roman"/>
              <a:sym typeface="Times New Roman"/>
            </a:endParaRPr>
          </a:p>
          <a:p>
            <a:pPr indent="0" lvl="0" marL="457200" rtl="0" algn="ctr">
              <a:lnSpc>
                <a:spcPct val="115000"/>
              </a:lnSpc>
              <a:spcBef>
                <a:spcPts val="0"/>
              </a:spcBef>
              <a:spcAft>
                <a:spcPts val="0"/>
              </a:spcAft>
              <a:buClr>
                <a:srgbClr val="000000"/>
              </a:buClr>
              <a:buSzPts val="1100"/>
              <a:buFont typeface="Arial"/>
              <a:buNone/>
            </a:pPr>
            <a:r>
              <a:t/>
            </a:r>
            <a:endParaRPr sz="1000">
              <a:solidFill>
                <a:srgbClr val="444444"/>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4cab95355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4cab95355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The majority of the deep-water Forties field about 66% produces from a combined structural-stratigraphic traps and approximately 9% of them produce from purely stratigraphic traps</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Based on the observation and analysis made in this study, a model including five types of</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stratigraphic traps is proposed for both the North and South area (Fig. 4.1) (Fig. 4.2):</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1. Channel Truncation</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The interaction between the MTC (Element C) and the submarine incised complex</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(Element A) interpreted in this section created regional sand to clay and could have</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stratigraphic trapping potential. Hydrocarbons could be trapped within facies of lesser</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reservoir quality such as channel margin, levee, overbank, and inter-channel deposits.</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The MTC can act as an important laterally extensive seal.</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2. Lateral pinch-out</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It is interpreted that the channel system (Element A) extend laterally until they thin to</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zero thickness at the edge of their basin of deposition. This system is surrounded by</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basin muds, creating a good potential stratigraphic trapping.</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3. Channel bends and pinch-out against topographic highs.</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Pockets of hydrocarbons may be left behind at channels bends, pinch-outs against</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topographic highs or behind faults. In these areas, sand-filled channels are in direct</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contact with low permeability bodies. Moreover, the contact between the paleo-high</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and the channels of this system is another area with good changes of having generated</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stratigraphic pinch-outs (Fig 3.5).</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4. Channel fill</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These facies have the best reservoir characteristics and are relatively easy to produce.</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Usually, this channel facies are characterized by a high net-gross compared with</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surrounding depositional elements. This deposits are covered by laterally extensive</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muds that act as seal.</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5. Shale drapes</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Stratigraphic traps are not common in amalgamated channel complexes where the</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system is connected. However, channels may be lined by shale drapes that impede</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flow across the channels. Fan channels also can be abandoned progressively, forming</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thinning- and fining-upward sequences similar to those of fluvial or distributary</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44444"/>
                </a:solidFill>
                <a:latin typeface="Times New Roman"/>
                <a:ea typeface="Times New Roman"/>
                <a:cs typeface="Times New Roman"/>
                <a:sym typeface="Times New Roman"/>
              </a:rPr>
              <a:t>channels.</a:t>
            </a:r>
            <a:endParaRPr sz="1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44444"/>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4cab95355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4cab95355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4cab95355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4cab95355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1 and 4!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44a584fb6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44a584fb6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accent5"/>
                </a:solidFill>
                <a:hlinkClick r:id="rId2"/>
              </a:rPr>
              <a:t>https://sp.lyellcollection.org/content/403/1/333/tab-figures-data</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44a584fb6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44a584fb6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accent5"/>
                </a:solidFill>
                <a:hlinkClick r:id="rId2"/>
              </a:rPr>
              <a:t>https://sp.lyellcollection.org/content/403/1/333/tab-figures-data</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4cab953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4cab953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Develop geologic framework</a:t>
            </a:r>
            <a:endParaRPr/>
          </a:p>
          <a:p>
            <a:pPr indent="-298450" lvl="1" marL="914400" rtl="0" algn="l">
              <a:spcBef>
                <a:spcPts val="0"/>
              </a:spcBef>
              <a:spcAft>
                <a:spcPts val="0"/>
              </a:spcAft>
              <a:buSzPts val="1100"/>
              <a:buAutoNum type="alphaLcPeriod"/>
            </a:pPr>
            <a:r>
              <a:rPr lang="en"/>
              <a:t>Major faults, unconformities and stratigraphic packages (depositional sequences)</a:t>
            </a:r>
            <a:endParaRPr/>
          </a:p>
          <a:p>
            <a:pPr indent="-298450" lvl="1" marL="914400" rtl="0" algn="l">
              <a:spcBef>
                <a:spcPts val="0"/>
              </a:spcBef>
              <a:spcAft>
                <a:spcPts val="0"/>
              </a:spcAft>
              <a:buSzPts val="1100"/>
              <a:buAutoNum type="alphaLcPeriod"/>
            </a:pPr>
            <a:r>
              <a:rPr lang="en"/>
              <a:t>Structural interpretations</a:t>
            </a:r>
            <a:endParaRPr/>
          </a:p>
          <a:p>
            <a:pPr indent="-298450" lvl="2" marL="1371600" rtl="0" algn="l">
              <a:spcBef>
                <a:spcPts val="0"/>
              </a:spcBef>
              <a:spcAft>
                <a:spcPts val="0"/>
              </a:spcAft>
              <a:buSzPts val="1100"/>
              <a:buAutoNum type="romanLcPeriod"/>
            </a:pPr>
            <a:r>
              <a:rPr lang="en"/>
              <a:t>Faults folds</a:t>
            </a:r>
            <a:endParaRPr/>
          </a:p>
          <a:p>
            <a:pPr indent="-298450" lvl="2" marL="1371600" rtl="0" algn="l">
              <a:spcBef>
                <a:spcPts val="0"/>
              </a:spcBef>
              <a:spcAft>
                <a:spcPts val="0"/>
              </a:spcAft>
              <a:buSzPts val="1100"/>
              <a:buAutoNum type="romanLcPeriod"/>
            </a:pPr>
            <a:r>
              <a:rPr lang="en"/>
              <a:t>Uplifts</a:t>
            </a:r>
            <a:endParaRPr/>
          </a:p>
          <a:p>
            <a:pPr indent="-298450" lvl="2" marL="1371600" rtl="0" algn="l">
              <a:spcBef>
                <a:spcPts val="0"/>
              </a:spcBef>
              <a:spcAft>
                <a:spcPts val="0"/>
              </a:spcAft>
              <a:buSzPts val="1100"/>
              <a:buAutoNum type="romanLcPeriod"/>
            </a:pPr>
            <a:r>
              <a:rPr lang="en"/>
              <a:t>Structural trends and features</a:t>
            </a:r>
            <a:endParaRPr/>
          </a:p>
          <a:p>
            <a:pPr indent="-298450" lvl="1" marL="914400" rtl="0" algn="l">
              <a:spcBef>
                <a:spcPts val="0"/>
              </a:spcBef>
              <a:spcAft>
                <a:spcPts val="0"/>
              </a:spcAft>
              <a:buSzPts val="1100"/>
              <a:buAutoNum type="alphaLcPeriod"/>
            </a:pPr>
            <a:r>
              <a:rPr lang="en"/>
              <a:t>Stratigraphic interpretation</a:t>
            </a:r>
            <a:endParaRPr/>
          </a:p>
          <a:p>
            <a:pPr indent="-298450" lvl="2" marL="1371600" rtl="0" algn="l">
              <a:spcBef>
                <a:spcPts val="0"/>
              </a:spcBef>
              <a:spcAft>
                <a:spcPts val="0"/>
              </a:spcAft>
              <a:buSzPts val="1100"/>
              <a:buAutoNum type="romanLcPeriod"/>
            </a:pPr>
            <a:r>
              <a:rPr lang="en"/>
              <a:t>Unconformities</a:t>
            </a:r>
            <a:endParaRPr/>
          </a:p>
          <a:p>
            <a:pPr indent="-298450" lvl="2" marL="1371600" rtl="0" algn="l">
              <a:spcBef>
                <a:spcPts val="0"/>
              </a:spcBef>
              <a:spcAft>
                <a:spcPts val="0"/>
              </a:spcAft>
              <a:buSzPts val="1100"/>
              <a:buAutoNum type="romanLcPeriod"/>
            </a:pPr>
            <a:r>
              <a:rPr lang="en"/>
              <a:t>Packages</a:t>
            </a:r>
            <a:endParaRPr/>
          </a:p>
          <a:p>
            <a:pPr indent="-298450" lvl="2" marL="1371600" rtl="0" algn="l">
              <a:spcBef>
                <a:spcPts val="0"/>
              </a:spcBef>
              <a:spcAft>
                <a:spcPts val="0"/>
              </a:spcAft>
              <a:buSzPts val="1100"/>
              <a:buAutoNum type="romanLcPeriod"/>
            </a:pPr>
            <a:r>
              <a:rPr lang="en"/>
              <a:t>Facies, lithologies, ages</a:t>
            </a:r>
            <a:endParaRPr/>
          </a:p>
          <a:p>
            <a:pPr indent="-298450" lvl="1" marL="914400" rtl="0" algn="l">
              <a:spcBef>
                <a:spcPts val="0"/>
              </a:spcBef>
              <a:spcAft>
                <a:spcPts val="0"/>
              </a:spcAft>
              <a:buSzPts val="1100"/>
              <a:buAutoNum type="alphaLcPeriod"/>
            </a:pPr>
            <a:r>
              <a:rPr lang="en"/>
              <a:t>Basin reconstruction - how things evolved</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Data analysis</a:t>
            </a:r>
            <a:endParaRPr/>
          </a:p>
          <a:p>
            <a:pPr indent="-298450" lvl="1" marL="914400" rtl="0" algn="l">
              <a:spcBef>
                <a:spcPts val="0"/>
              </a:spcBef>
              <a:spcAft>
                <a:spcPts val="0"/>
              </a:spcAft>
              <a:buSzPts val="1100"/>
              <a:buAutoNum type="alphaLcPeriod"/>
            </a:pPr>
            <a:r>
              <a:rPr lang="en"/>
              <a:t>Analyze all the key packages -- where are potential reservoirs, source rocks, etc</a:t>
            </a:r>
            <a:endParaRPr/>
          </a:p>
          <a:p>
            <a:pPr indent="-298450" lvl="2" marL="1371600" rtl="0" algn="l">
              <a:spcBef>
                <a:spcPts val="0"/>
              </a:spcBef>
              <a:spcAft>
                <a:spcPts val="0"/>
              </a:spcAft>
              <a:buSzPts val="1100"/>
              <a:buAutoNum type="romanLcPeriod"/>
            </a:pPr>
            <a:r>
              <a:rPr lang="en"/>
              <a:t>Present day conditions - how things are now</a:t>
            </a:r>
            <a:endParaRPr/>
          </a:p>
          <a:p>
            <a:pPr indent="-298450" lvl="0" marL="457200" marR="0" rtl="0" algn="l">
              <a:lnSpc>
                <a:spcPct val="100000"/>
              </a:lnSpc>
              <a:spcBef>
                <a:spcPts val="0"/>
              </a:spcBef>
              <a:spcAft>
                <a:spcPts val="0"/>
              </a:spcAft>
              <a:buClr>
                <a:srgbClr val="000000"/>
              </a:buClr>
              <a:buSzPts val="1100"/>
              <a:buFont typeface="Arial"/>
              <a:buAutoNum type="arabicPeriod"/>
            </a:pPr>
            <a:r>
              <a:rPr lang="en"/>
              <a:t>Prospect elements (Source, Migration, Reservoir, Trap)</a:t>
            </a:r>
            <a:endParaRPr/>
          </a:p>
          <a:p>
            <a:pPr indent="-298450" lvl="1" marL="914400" rtl="0" algn="l">
              <a:spcBef>
                <a:spcPts val="0"/>
              </a:spcBef>
              <a:spcAft>
                <a:spcPts val="0"/>
              </a:spcAft>
              <a:buSzPts val="1100"/>
              <a:buAutoNum type="alphaLcPeriod"/>
            </a:pPr>
            <a:r>
              <a:rPr lang="en"/>
              <a:t>Identify prospects -- where all the HC system elements look favorable</a:t>
            </a:r>
            <a:endParaRPr/>
          </a:p>
          <a:p>
            <a:pPr indent="-298450" lvl="1" marL="914400" rtl="0" algn="l">
              <a:spcBef>
                <a:spcPts val="0"/>
              </a:spcBef>
              <a:spcAft>
                <a:spcPts val="0"/>
              </a:spcAft>
              <a:buSzPts val="1100"/>
              <a:buAutoNum type="alphaLcPeriod"/>
            </a:pPr>
            <a:r>
              <a:rPr lang="en"/>
              <a:t>Where we are willing to propose a drill site to management</a:t>
            </a:r>
            <a:endParaRPr/>
          </a:p>
          <a:p>
            <a:pPr indent="-298450" lvl="0" marL="457200" rtl="0" algn="l">
              <a:spcBef>
                <a:spcPts val="0"/>
              </a:spcBef>
              <a:spcAft>
                <a:spcPts val="0"/>
              </a:spcAft>
              <a:buSzPts val="1100"/>
              <a:buAutoNum type="arabicPeriod"/>
            </a:pPr>
            <a:r>
              <a:rPr lang="en"/>
              <a:t>Prospect assessments</a:t>
            </a:r>
            <a:endParaRPr/>
          </a:p>
          <a:p>
            <a:pPr indent="-298450" lvl="1" marL="914400" rtl="0" algn="l">
              <a:spcBef>
                <a:spcPts val="0"/>
              </a:spcBef>
              <a:spcAft>
                <a:spcPts val="0"/>
              </a:spcAft>
              <a:buSzPts val="1100"/>
              <a:buAutoNum type="alphaLcPeriod"/>
            </a:pPr>
            <a:r>
              <a:rPr lang="en"/>
              <a:t>What type of volume of HC do we expect?</a:t>
            </a:r>
            <a:endParaRPr/>
          </a:p>
          <a:p>
            <a:pPr indent="-298450" lvl="1" marL="914400" rtl="0" algn="l">
              <a:spcBef>
                <a:spcPts val="0"/>
              </a:spcBef>
              <a:spcAft>
                <a:spcPts val="0"/>
              </a:spcAft>
              <a:buSzPts val="1100"/>
              <a:buAutoNum type="alphaLcPeriod"/>
            </a:pPr>
            <a:r>
              <a:rPr lang="en"/>
              <a:t>What is the chance of success or risk?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44a584fb6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44a584fb6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a:t>
            </a:r>
            <a:r>
              <a:rPr lang="en" sz="1000">
                <a:solidFill>
                  <a:srgbClr val="444444"/>
                </a:solidFill>
                <a:latin typeface="Times New Roman"/>
                <a:ea typeface="Times New Roman"/>
                <a:cs typeface="Times New Roman"/>
                <a:sym typeface="Times New Roman"/>
              </a:rPr>
              <a:t>Early Paleogene lithostratigraphic nomenclature of Forties field </a:t>
            </a:r>
            <a:r>
              <a:rPr i="1" lang="en" sz="1000">
                <a:solidFill>
                  <a:srgbClr val="444444"/>
                </a:solidFill>
                <a:latin typeface="Times New Roman"/>
                <a:ea typeface="Times New Roman"/>
                <a:cs typeface="Times New Roman"/>
                <a:sym typeface="Times New Roman"/>
              </a:rPr>
              <a:t>(left) </a:t>
            </a:r>
            <a:r>
              <a:rPr lang="en" sz="1000">
                <a:solidFill>
                  <a:srgbClr val="444444"/>
                </a:solidFill>
                <a:latin typeface="Times New Roman"/>
                <a:ea typeface="Times New Roman"/>
                <a:cs typeface="Times New Roman"/>
                <a:sym typeface="Times New Roman"/>
              </a:rPr>
              <a:t>[3] </a:t>
            </a:r>
            <a:endParaRPr sz="1000">
              <a:solidFill>
                <a:srgbClr val="444444"/>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000">
                <a:solidFill>
                  <a:srgbClr val="444444"/>
                </a:solidFill>
                <a:latin typeface="Times New Roman"/>
                <a:ea typeface="Times New Roman"/>
                <a:cs typeface="Times New Roman"/>
                <a:sym typeface="Times New Roman"/>
              </a:rPr>
              <a:t>and typical log response of the Forties Sequence </a:t>
            </a:r>
            <a:r>
              <a:rPr i="1" lang="en" sz="1000">
                <a:solidFill>
                  <a:srgbClr val="444444"/>
                </a:solidFill>
                <a:latin typeface="Times New Roman"/>
                <a:ea typeface="Times New Roman"/>
                <a:cs typeface="Times New Roman"/>
                <a:sym typeface="Times New Roman"/>
              </a:rPr>
              <a:t>(right) </a:t>
            </a:r>
            <a:r>
              <a:rPr lang="en" sz="1000">
                <a:solidFill>
                  <a:srgbClr val="444444"/>
                </a:solidFill>
                <a:latin typeface="Times New Roman"/>
                <a:ea typeface="Times New Roman"/>
                <a:cs typeface="Times New Roman"/>
                <a:sym typeface="Times New Roman"/>
              </a:rPr>
              <a:t>[4].</a:t>
            </a:r>
            <a:endParaRPr sz="1000">
              <a:solidFill>
                <a:srgbClr val="444444"/>
              </a:solidFill>
              <a:latin typeface="Times New Roman"/>
              <a:ea typeface="Times New Roman"/>
              <a:cs typeface="Times New Roman"/>
              <a:sym typeface="Times New Roman"/>
            </a:endParaRPr>
          </a:p>
          <a:p>
            <a:pPr indent="0" lvl="0" marL="457200" rtl="0" algn="ctr">
              <a:lnSpc>
                <a:spcPct val="115000"/>
              </a:lnSpc>
              <a:spcBef>
                <a:spcPts val="0"/>
              </a:spcBef>
              <a:spcAft>
                <a:spcPts val="0"/>
              </a:spcAft>
              <a:buNone/>
            </a:pPr>
            <a:r>
              <a:t/>
            </a:r>
            <a:endParaRPr sz="1000">
              <a:solidFill>
                <a:srgbClr val="444444"/>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000">
                <a:solidFill>
                  <a:srgbClr val="444444"/>
                </a:solidFill>
                <a:latin typeface="Times New Roman"/>
                <a:ea typeface="Times New Roman"/>
                <a:cs typeface="Times New Roman"/>
                <a:sym typeface="Times New Roman"/>
              </a:rPr>
              <a:t>The lithostratigraphy and structural settings subdivides the Paleocene/Eocene sandstones and shales of the field. The Forties Formation is divided into a lower interbedded sandstone, shale, and limestone sequence. Additionally, the Sandstone is further divided into two san units, the Main Sand unit and the Charlie Sand Unit, separated by the Charlie Shale unit. This Sandstone Member which contains the most of the Forties oil which represents the reservoir interval as seen in the figure 4 below.</a:t>
            </a:r>
            <a:endParaRPr sz="1000">
              <a:solidFill>
                <a:srgbClr val="444444"/>
              </a:solidFill>
              <a:latin typeface="Times New Roman"/>
              <a:ea typeface="Times New Roman"/>
              <a:cs typeface="Times New Roman"/>
              <a:sym typeface="Times New Roman"/>
            </a:endParaRPr>
          </a:p>
          <a:p>
            <a:pPr indent="0" lvl="0" marL="457200" rtl="0" algn="ctr">
              <a:lnSpc>
                <a:spcPct val="115000"/>
              </a:lnSpc>
              <a:spcBef>
                <a:spcPts val="0"/>
              </a:spcBef>
              <a:spcAft>
                <a:spcPts val="0"/>
              </a:spcAft>
              <a:buNone/>
            </a:pPr>
            <a:r>
              <a:t/>
            </a:r>
            <a:endParaRPr sz="1000">
              <a:solidFill>
                <a:srgbClr val="444444"/>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44a584fb6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44a584fb6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02a302b2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02a302b2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focus on the red box</a:t>
            </a:r>
            <a:endParaRPr/>
          </a:p>
          <a:p>
            <a:pPr indent="0" lvl="0" marL="0" rtl="0" algn="l">
              <a:spcBef>
                <a:spcPts val="0"/>
              </a:spcBef>
              <a:spcAft>
                <a:spcPts val="0"/>
              </a:spcAft>
              <a:buNone/>
            </a:pPr>
            <a:r>
              <a:rPr lang="en"/>
              <a:t>	How we interpret seismic data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44a584fb6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44a584fb6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44a584fb6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44a584fb6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44a584fb6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44a584fb6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accent5"/>
                </a:solidFill>
                <a:hlinkClick r:id="rId2"/>
              </a:rPr>
              <a:t>https://sp.lyellcollection.org/content/403/1/333/tab-figures-data</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4cab95355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4cab95355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chemeClr val="accent3"/>
                </a:solidFill>
                <a:latin typeface="Proxima Nova"/>
                <a:ea typeface="Proxima Nova"/>
                <a:cs typeface="Proxima Nova"/>
                <a:sym typeface="Proxima Nova"/>
              </a:rPr>
              <a:t>Reservoir quality prediction (rock and fluids) through attribute analysis and well correlations through cross plots (example: porosity vs. P-impedance, etc)</a:t>
            </a:r>
            <a:endParaRPr sz="900">
              <a:solidFill>
                <a:schemeClr val="accent3"/>
              </a:solidFill>
              <a:latin typeface="Proxima Nova"/>
              <a:ea typeface="Proxima Nova"/>
              <a:cs typeface="Proxima Nova"/>
              <a:sym typeface="Proxima Nova"/>
            </a:endParaRPr>
          </a:p>
          <a:p>
            <a:pPr indent="0" lvl="0" marL="0" rtl="0" algn="l">
              <a:spcBef>
                <a:spcPts val="1600"/>
              </a:spcBef>
              <a:spcAft>
                <a:spcPts val="0"/>
              </a:spcAft>
              <a:buNone/>
            </a:pPr>
            <a:r>
              <a:t/>
            </a:r>
            <a:endParaRPr sz="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4cab95355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4cab95355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4537429f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4537429f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4537429f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4537429f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4cab9535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4cab9535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Develop geologic framework</a:t>
            </a:r>
            <a:endParaRPr/>
          </a:p>
          <a:p>
            <a:pPr indent="-298450" lvl="1" marL="914400" rtl="0" algn="l">
              <a:spcBef>
                <a:spcPts val="0"/>
              </a:spcBef>
              <a:spcAft>
                <a:spcPts val="0"/>
              </a:spcAft>
              <a:buSzPts val="1100"/>
              <a:buAutoNum type="alphaLcPeriod"/>
            </a:pPr>
            <a:r>
              <a:rPr lang="en"/>
              <a:t>Major faults, unconformities and stratigraphic packages (depositional sequences)</a:t>
            </a:r>
            <a:endParaRPr/>
          </a:p>
          <a:p>
            <a:pPr indent="-298450" lvl="1" marL="914400" rtl="0" algn="l">
              <a:spcBef>
                <a:spcPts val="0"/>
              </a:spcBef>
              <a:spcAft>
                <a:spcPts val="0"/>
              </a:spcAft>
              <a:buSzPts val="1100"/>
              <a:buAutoNum type="alphaLcPeriod"/>
            </a:pPr>
            <a:r>
              <a:rPr lang="en"/>
              <a:t>Structural interpretations</a:t>
            </a:r>
            <a:endParaRPr/>
          </a:p>
          <a:p>
            <a:pPr indent="-298450" lvl="2" marL="1371600" rtl="0" algn="l">
              <a:spcBef>
                <a:spcPts val="0"/>
              </a:spcBef>
              <a:spcAft>
                <a:spcPts val="0"/>
              </a:spcAft>
              <a:buSzPts val="1100"/>
              <a:buAutoNum type="romanLcPeriod"/>
            </a:pPr>
            <a:r>
              <a:rPr lang="en"/>
              <a:t>Faults folds</a:t>
            </a:r>
            <a:endParaRPr/>
          </a:p>
          <a:p>
            <a:pPr indent="-298450" lvl="2" marL="1371600" rtl="0" algn="l">
              <a:spcBef>
                <a:spcPts val="0"/>
              </a:spcBef>
              <a:spcAft>
                <a:spcPts val="0"/>
              </a:spcAft>
              <a:buSzPts val="1100"/>
              <a:buAutoNum type="romanLcPeriod"/>
            </a:pPr>
            <a:r>
              <a:rPr lang="en"/>
              <a:t>Uplifts</a:t>
            </a:r>
            <a:endParaRPr/>
          </a:p>
          <a:p>
            <a:pPr indent="-298450" lvl="2" marL="1371600" rtl="0" algn="l">
              <a:spcBef>
                <a:spcPts val="0"/>
              </a:spcBef>
              <a:spcAft>
                <a:spcPts val="0"/>
              </a:spcAft>
              <a:buSzPts val="1100"/>
              <a:buAutoNum type="romanLcPeriod"/>
            </a:pPr>
            <a:r>
              <a:rPr lang="en"/>
              <a:t>Structural trends and features</a:t>
            </a:r>
            <a:endParaRPr/>
          </a:p>
          <a:p>
            <a:pPr indent="-298450" lvl="1" marL="914400" rtl="0" algn="l">
              <a:spcBef>
                <a:spcPts val="0"/>
              </a:spcBef>
              <a:spcAft>
                <a:spcPts val="0"/>
              </a:spcAft>
              <a:buSzPts val="1100"/>
              <a:buAutoNum type="alphaLcPeriod"/>
            </a:pPr>
            <a:r>
              <a:rPr lang="en"/>
              <a:t>Stratigraphic interpretation</a:t>
            </a:r>
            <a:endParaRPr/>
          </a:p>
          <a:p>
            <a:pPr indent="-298450" lvl="2" marL="1371600" rtl="0" algn="l">
              <a:spcBef>
                <a:spcPts val="0"/>
              </a:spcBef>
              <a:spcAft>
                <a:spcPts val="0"/>
              </a:spcAft>
              <a:buSzPts val="1100"/>
              <a:buAutoNum type="romanLcPeriod"/>
            </a:pPr>
            <a:r>
              <a:rPr lang="en"/>
              <a:t>Unconformities</a:t>
            </a:r>
            <a:endParaRPr/>
          </a:p>
          <a:p>
            <a:pPr indent="-298450" lvl="2" marL="1371600" rtl="0" algn="l">
              <a:spcBef>
                <a:spcPts val="0"/>
              </a:spcBef>
              <a:spcAft>
                <a:spcPts val="0"/>
              </a:spcAft>
              <a:buSzPts val="1100"/>
              <a:buAutoNum type="romanLcPeriod"/>
            </a:pPr>
            <a:r>
              <a:rPr lang="en"/>
              <a:t>Packages</a:t>
            </a:r>
            <a:endParaRPr/>
          </a:p>
          <a:p>
            <a:pPr indent="-298450" lvl="2" marL="1371600" rtl="0" algn="l">
              <a:spcBef>
                <a:spcPts val="0"/>
              </a:spcBef>
              <a:spcAft>
                <a:spcPts val="0"/>
              </a:spcAft>
              <a:buSzPts val="1100"/>
              <a:buAutoNum type="romanLcPeriod"/>
            </a:pPr>
            <a:r>
              <a:rPr lang="en"/>
              <a:t>Facies, lithologies, ages</a:t>
            </a:r>
            <a:endParaRPr/>
          </a:p>
          <a:p>
            <a:pPr indent="-298450" lvl="1" marL="914400" rtl="0" algn="l">
              <a:spcBef>
                <a:spcPts val="0"/>
              </a:spcBef>
              <a:spcAft>
                <a:spcPts val="0"/>
              </a:spcAft>
              <a:buSzPts val="1100"/>
              <a:buAutoNum type="alphaLcPeriod"/>
            </a:pPr>
            <a:r>
              <a:rPr lang="en"/>
              <a:t>Basin reconstruction - how things evolved</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Data analysis</a:t>
            </a:r>
            <a:endParaRPr/>
          </a:p>
          <a:p>
            <a:pPr indent="-298450" lvl="1" marL="914400" rtl="0" algn="l">
              <a:spcBef>
                <a:spcPts val="0"/>
              </a:spcBef>
              <a:spcAft>
                <a:spcPts val="0"/>
              </a:spcAft>
              <a:buSzPts val="1100"/>
              <a:buAutoNum type="alphaLcPeriod"/>
            </a:pPr>
            <a:r>
              <a:rPr lang="en"/>
              <a:t>Analyze all the key packages -- where are potential reservoirs, source rocks, etc</a:t>
            </a:r>
            <a:endParaRPr/>
          </a:p>
          <a:p>
            <a:pPr indent="-298450" lvl="2" marL="1371600" rtl="0" algn="l">
              <a:spcBef>
                <a:spcPts val="0"/>
              </a:spcBef>
              <a:spcAft>
                <a:spcPts val="0"/>
              </a:spcAft>
              <a:buSzPts val="1100"/>
              <a:buAutoNum type="romanLcPeriod"/>
            </a:pPr>
            <a:r>
              <a:rPr lang="en"/>
              <a:t>Present day conditions - how things are now</a:t>
            </a:r>
            <a:endParaRPr/>
          </a:p>
          <a:p>
            <a:pPr indent="-298450" lvl="0" marL="457200" marR="0" rtl="0" algn="l">
              <a:lnSpc>
                <a:spcPct val="100000"/>
              </a:lnSpc>
              <a:spcBef>
                <a:spcPts val="0"/>
              </a:spcBef>
              <a:spcAft>
                <a:spcPts val="0"/>
              </a:spcAft>
              <a:buClr>
                <a:srgbClr val="000000"/>
              </a:buClr>
              <a:buSzPts val="1100"/>
              <a:buFont typeface="Arial"/>
              <a:buAutoNum type="arabicPeriod"/>
            </a:pPr>
            <a:r>
              <a:rPr lang="en"/>
              <a:t>Prospect elements (Source, Migration, Reservoir, Trap)</a:t>
            </a:r>
            <a:endParaRPr/>
          </a:p>
          <a:p>
            <a:pPr indent="-298450" lvl="1" marL="914400" rtl="0" algn="l">
              <a:spcBef>
                <a:spcPts val="0"/>
              </a:spcBef>
              <a:spcAft>
                <a:spcPts val="0"/>
              </a:spcAft>
              <a:buSzPts val="1100"/>
              <a:buAutoNum type="alphaLcPeriod"/>
            </a:pPr>
            <a:r>
              <a:rPr lang="en"/>
              <a:t>Identify prospects -- where all the HC system elements look favorable</a:t>
            </a:r>
            <a:endParaRPr/>
          </a:p>
          <a:p>
            <a:pPr indent="-298450" lvl="1" marL="914400" rtl="0" algn="l">
              <a:spcBef>
                <a:spcPts val="0"/>
              </a:spcBef>
              <a:spcAft>
                <a:spcPts val="0"/>
              </a:spcAft>
              <a:buSzPts val="1100"/>
              <a:buAutoNum type="alphaLcPeriod"/>
            </a:pPr>
            <a:r>
              <a:rPr lang="en"/>
              <a:t>Where we are willing to propose a drill site to management</a:t>
            </a:r>
            <a:endParaRPr/>
          </a:p>
          <a:p>
            <a:pPr indent="-298450" lvl="0" marL="457200" rtl="0" algn="l">
              <a:spcBef>
                <a:spcPts val="0"/>
              </a:spcBef>
              <a:spcAft>
                <a:spcPts val="0"/>
              </a:spcAft>
              <a:buSzPts val="1100"/>
              <a:buAutoNum type="arabicPeriod"/>
            </a:pPr>
            <a:r>
              <a:rPr lang="en"/>
              <a:t>Prospect assessments</a:t>
            </a:r>
            <a:endParaRPr/>
          </a:p>
          <a:p>
            <a:pPr indent="-298450" lvl="1" marL="914400" rtl="0" algn="l">
              <a:spcBef>
                <a:spcPts val="0"/>
              </a:spcBef>
              <a:spcAft>
                <a:spcPts val="0"/>
              </a:spcAft>
              <a:buSzPts val="1100"/>
              <a:buAutoNum type="alphaLcPeriod"/>
            </a:pPr>
            <a:r>
              <a:rPr lang="en"/>
              <a:t>What type of volume of HC do we expect?</a:t>
            </a:r>
            <a:endParaRPr/>
          </a:p>
          <a:p>
            <a:pPr indent="-298450" lvl="1" marL="914400" rtl="0" algn="l">
              <a:spcBef>
                <a:spcPts val="0"/>
              </a:spcBef>
              <a:spcAft>
                <a:spcPts val="0"/>
              </a:spcAft>
              <a:buSzPts val="1100"/>
              <a:buAutoNum type="alphaLcPeriod"/>
            </a:pPr>
            <a:r>
              <a:rPr lang="en"/>
              <a:t>What is the chance of success or risk?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44a584fb6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44a584fb6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44a584fb6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44a584fb6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4cab95355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4cab95355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Develop geologic framework</a:t>
            </a:r>
            <a:endParaRPr/>
          </a:p>
          <a:p>
            <a:pPr indent="-298450" lvl="1" marL="914400" rtl="0" algn="l">
              <a:spcBef>
                <a:spcPts val="0"/>
              </a:spcBef>
              <a:spcAft>
                <a:spcPts val="0"/>
              </a:spcAft>
              <a:buSzPts val="1100"/>
              <a:buAutoNum type="alphaLcPeriod"/>
            </a:pPr>
            <a:r>
              <a:rPr lang="en"/>
              <a:t>Major faults, unconformities and stratigraphic packages (depositional sequences)</a:t>
            </a:r>
            <a:endParaRPr/>
          </a:p>
          <a:p>
            <a:pPr indent="-298450" lvl="1" marL="914400" rtl="0" algn="l">
              <a:spcBef>
                <a:spcPts val="0"/>
              </a:spcBef>
              <a:spcAft>
                <a:spcPts val="0"/>
              </a:spcAft>
              <a:buSzPts val="1100"/>
              <a:buAutoNum type="alphaLcPeriod"/>
            </a:pPr>
            <a:r>
              <a:rPr lang="en"/>
              <a:t>Structural interpretations</a:t>
            </a:r>
            <a:endParaRPr/>
          </a:p>
          <a:p>
            <a:pPr indent="-298450" lvl="2" marL="1371600" rtl="0" algn="l">
              <a:spcBef>
                <a:spcPts val="0"/>
              </a:spcBef>
              <a:spcAft>
                <a:spcPts val="0"/>
              </a:spcAft>
              <a:buSzPts val="1100"/>
              <a:buAutoNum type="romanLcPeriod"/>
            </a:pPr>
            <a:r>
              <a:rPr lang="en"/>
              <a:t>Faults folds</a:t>
            </a:r>
            <a:endParaRPr/>
          </a:p>
          <a:p>
            <a:pPr indent="-298450" lvl="2" marL="1371600" rtl="0" algn="l">
              <a:spcBef>
                <a:spcPts val="0"/>
              </a:spcBef>
              <a:spcAft>
                <a:spcPts val="0"/>
              </a:spcAft>
              <a:buSzPts val="1100"/>
              <a:buAutoNum type="romanLcPeriod"/>
            </a:pPr>
            <a:r>
              <a:rPr lang="en"/>
              <a:t>Uplifts</a:t>
            </a:r>
            <a:endParaRPr/>
          </a:p>
          <a:p>
            <a:pPr indent="-298450" lvl="2" marL="1371600" rtl="0" algn="l">
              <a:spcBef>
                <a:spcPts val="0"/>
              </a:spcBef>
              <a:spcAft>
                <a:spcPts val="0"/>
              </a:spcAft>
              <a:buSzPts val="1100"/>
              <a:buAutoNum type="romanLcPeriod"/>
            </a:pPr>
            <a:r>
              <a:rPr lang="en"/>
              <a:t>Structural trends and features</a:t>
            </a:r>
            <a:endParaRPr/>
          </a:p>
          <a:p>
            <a:pPr indent="-298450" lvl="1" marL="914400" rtl="0" algn="l">
              <a:spcBef>
                <a:spcPts val="0"/>
              </a:spcBef>
              <a:spcAft>
                <a:spcPts val="0"/>
              </a:spcAft>
              <a:buSzPts val="1100"/>
              <a:buAutoNum type="alphaLcPeriod"/>
            </a:pPr>
            <a:r>
              <a:rPr lang="en"/>
              <a:t>Stratigraphic interpretation</a:t>
            </a:r>
            <a:endParaRPr/>
          </a:p>
          <a:p>
            <a:pPr indent="-298450" lvl="2" marL="1371600" rtl="0" algn="l">
              <a:spcBef>
                <a:spcPts val="0"/>
              </a:spcBef>
              <a:spcAft>
                <a:spcPts val="0"/>
              </a:spcAft>
              <a:buSzPts val="1100"/>
              <a:buAutoNum type="romanLcPeriod"/>
            </a:pPr>
            <a:r>
              <a:rPr lang="en"/>
              <a:t>Unconformities</a:t>
            </a:r>
            <a:endParaRPr/>
          </a:p>
          <a:p>
            <a:pPr indent="-298450" lvl="2" marL="1371600" rtl="0" algn="l">
              <a:spcBef>
                <a:spcPts val="0"/>
              </a:spcBef>
              <a:spcAft>
                <a:spcPts val="0"/>
              </a:spcAft>
              <a:buSzPts val="1100"/>
              <a:buAutoNum type="romanLcPeriod"/>
            </a:pPr>
            <a:r>
              <a:rPr lang="en"/>
              <a:t>Packages</a:t>
            </a:r>
            <a:endParaRPr/>
          </a:p>
          <a:p>
            <a:pPr indent="-298450" lvl="2" marL="1371600" rtl="0" algn="l">
              <a:spcBef>
                <a:spcPts val="0"/>
              </a:spcBef>
              <a:spcAft>
                <a:spcPts val="0"/>
              </a:spcAft>
              <a:buSzPts val="1100"/>
              <a:buAutoNum type="romanLcPeriod"/>
            </a:pPr>
            <a:r>
              <a:rPr lang="en"/>
              <a:t>Facies, lithologies, ages</a:t>
            </a:r>
            <a:endParaRPr/>
          </a:p>
          <a:p>
            <a:pPr indent="-298450" lvl="1" marL="914400" rtl="0" algn="l">
              <a:spcBef>
                <a:spcPts val="0"/>
              </a:spcBef>
              <a:spcAft>
                <a:spcPts val="0"/>
              </a:spcAft>
              <a:buSzPts val="1100"/>
              <a:buAutoNum type="alphaLcPeriod"/>
            </a:pPr>
            <a:r>
              <a:rPr lang="en"/>
              <a:t>Basin reconstruction - how things evolved</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Data analysis</a:t>
            </a:r>
            <a:endParaRPr/>
          </a:p>
          <a:p>
            <a:pPr indent="-298450" lvl="1" marL="914400" rtl="0" algn="l">
              <a:spcBef>
                <a:spcPts val="0"/>
              </a:spcBef>
              <a:spcAft>
                <a:spcPts val="0"/>
              </a:spcAft>
              <a:buSzPts val="1100"/>
              <a:buAutoNum type="alphaLcPeriod"/>
            </a:pPr>
            <a:r>
              <a:rPr lang="en"/>
              <a:t>Analyze all the key packages -- where are potential reservoirs, source rocks, etc</a:t>
            </a:r>
            <a:endParaRPr/>
          </a:p>
          <a:p>
            <a:pPr indent="-298450" lvl="2" marL="1371600" rtl="0" algn="l">
              <a:spcBef>
                <a:spcPts val="0"/>
              </a:spcBef>
              <a:spcAft>
                <a:spcPts val="0"/>
              </a:spcAft>
              <a:buSzPts val="1100"/>
              <a:buAutoNum type="romanLcPeriod"/>
            </a:pPr>
            <a:r>
              <a:rPr lang="en"/>
              <a:t>Present day conditions - how things are now</a:t>
            </a:r>
            <a:endParaRPr/>
          </a:p>
          <a:p>
            <a:pPr indent="-298450" lvl="0" marL="457200" marR="0" rtl="0" algn="l">
              <a:lnSpc>
                <a:spcPct val="100000"/>
              </a:lnSpc>
              <a:spcBef>
                <a:spcPts val="0"/>
              </a:spcBef>
              <a:spcAft>
                <a:spcPts val="0"/>
              </a:spcAft>
              <a:buClr>
                <a:srgbClr val="000000"/>
              </a:buClr>
              <a:buSzPts val="1100"/>
              <a:buFont typeface="Arial"/>
              <a:buAutoNum type="arabicPeriod"/>
            </a:pPr>
            <a:r>
              <a:rPr lang="en"/>
              <a:t>Prospect elements (Source, Migration, Reservoir, Trap)</a:t>
            </a:r>
            <a:endParaRPr/>
          </a:p>
          <a:p>
            <a:pPr indent="-298450" lvl="1" marL="914400" rtl="0" algn="l">
              <a:spcBef>
                <a:spcPts val="0"/>
              </a:spcBef>
              <a:spcAft>
                <a:spcPts val="0"/>
              </a:spcAft>
              <a:buSzPts val="1100"/>
              <a:buAutoNum type="alphaLcPeriod"/>
            </a:pPr>
            <a:r>
              <a:rPr lang="en"/>
              <a:t>Identify prospects -- where all the HC system elements look favorable</a:t>
            </a:r>
            <a:endParaRPr/>
          </a:p>
          <a:p>
            <a:pPr indent="-298450" lvl="1" marL="914400" rtl="0" algn="l">
              <a:spcBef>
                <a:spcPts val="0"/>
              </a:spcBef>
              <a:spcAft>
                <a:spcPts val="0"/>
              </a:spcAft>
              <a:buSzPts val="1100"/>
              <a:buAutoNum type="alphaLcPeriod"/>
            </a:pPr>
            <a:r>
              <a:rPr lang="en"/>
              <a:t>Where we are willing to propose a drill site to management</a:t>
            </a:r>
            <a:endParaRPr/>
          </a:p>
          <a:p>
            <a:pPr indent="-298450" lvl="0" marL="457200" rtl="0" algn="l">
              <a:spcBef>
                <a:spcPts val="0"/>
              </a:spcBef>
              <a:spcAft>
                <a:spcPts val="0"/>
              </a:spcAft>
              <a:buSzPts val="1100"/>
              <a:buAutoNum type="arabicPeriod"/>
            </a:pPr>
            <a:r>
              <a:rPr lang="en"/>
              <a:t>Prospect assessments</a:t>
            </a:r>
            <a:endParaRPr/>
          </a:p>
          <a:p>
            <a:pPr indent="-298450" lvl="1" marL="914400" rtl="0" algn="l">
              <a:spcBef>
                <a:spcPts val="0"/>
              </a:spcBef>
              <a:spcAft>
                <a:spcPts val="0"/>
              </a:spcAft>
              <a:buSzPts val="1100"/>
              <a:buAutoNum type="alphaLcPeriod"/>
            </a:pPr>
            <a:r>
              <a:rPr lang="en"/>
              <a:t>What type of volume of HC do we expect?</a:t>
            </a:r>
            <a:endParaRPr/>
          </a:p>
          <a:p>
            <a:pPr indent="-298450" lvl="1" marL="914400" rtl="0" algn="l">
              <a:spcBef>
                <a:spcPts val="0"/>
              </a:spcBef>
              <a:spcAft>
                <a:spcPts val="0"/>
              </a:spcAft>
              <a:buSzPts val="1100"/>
              <a:buAutoNum type="alphaLcPeriod"/>
            </a:pPr>
            <a:r>
              <a:rPr lang="en"/>
              <a:t>What is the chance of success or risk?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4cab9535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4cab95355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44a584fb6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44a584fb6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44a584fb6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44a584fb6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44a584fb6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44a584fb6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44a584fb6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44a584fb6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44a584fb6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44a584fb6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44a584fb6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44a584fb6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4537429f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4537429f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44a584fb6_1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44a584fb6_1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44a584fb6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44a584fb6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02a302b2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02a302b2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Develop geologic framework</a:t>
            </a:r>
            <a:endParaRPr/>
          </a:p>
          <a:p>
            <a:pPr indent="-298450" lvl="1" marL="914400" rtl="0" algn="l">
              <a:spcBef>
                <a:spcPts val="0"/>
              </a:spcBef>
              <a:spcAft>
                <a:spcPts val="0"/>
              </a:spcAft>
              <a:buSzPts val="1100"/>
              <a:buAutoNum type="alphaLcPeriod"/>
            </a:pPr>
            <a:r>
              <a:rPr lang="en"/>
              <a:t>Major faults, unconformities and stratigraphic packages (depositional sequences)</a:t>
            </a:r>
            <a:endParaRPr/>
          </a:p>
          <a:p>
            <a:pPr indent="-298450" lvl="1" marL="914400" rtl="0" algn="l">
              <a:spcBef>
                <a:spcPts val="0"/>
              </a:spcBef>
              <a:spcAft>
                <a:spcPts val="0"/>
              </a:spcAft>
              <a:buSzPts val="1100"/>
              <a:buAutoNum type="alphaLcPeriod"/>
            </a:pPr>
            <a:r>
              <a:rPr lang="en"/>
              <a:t>Structural interpretations</a:t>
            </a:r>
            <a:endParaRPr/>
          </a:p>
          <a:p>
            <a:pPr indent="-298450" lvl="2" marL="1371600" rtl="0" algn="l">
              <a:spcBef>
                <a:spcPts val="0"/>
              </a:spcBef>
              <a:spcAft>
                <a:spcPts val="0"/>
              </a:spcAft>
              <a:buSzPts val="1100"/>
              <a:buAutoNum type="romanLcPeriod"/>
            </a:pPr>
            <a:r>
              <a:rPr lang="en"/>
              <a:t>Faults folds</a:t>
            </a:r>
            <a:endParaRPr/>
          </a:p>
          <a:p>
            <a:pPr indent="-298450" lvl="2" marL="1371600" rtl="0" algn="l">
              <a:spcBef>
                <a:spcPts val="0"/>
              </a:spcBef>
              <a:spcAft>
                <a:spcPts val="0"/>
              </a:spcAft>
              <a:buSzPts val="1100"/>
              <a:buAutoNum type="romanLcPeriod"/>
            </a:pPr>
            <a:r>
              <a:rPr lang="en"/>
              <a:t>Uplifts</a:t>
            </a:r>
            <a:endParaRPr/>
          </a:p>
          <a:p>
            <a:pPr indent="-298450" lvl="2" marL="1371600" rtl="0" algn="l">
              <a:spcBef>
                <a:spcPts val="0"/>
              </a:spcBef>
              <a:spcAft>
                <a:spcPts val="0"/>
              </a:spcAft>
              <a:buSzPts val="1100"/>
              <a:buAutoNum type="romanLcPeriod"/>
            </a:pPr>
            <a:r>
              <a:rPr lang="en"/>
              <a:t>Structural trends and features</a:t>
            </a:r>
            <a:endParaRPr/>
          </a:p>
          <a:p>
            <a:pPr indent="-298450" lvl="1" marL="914400" rtl="0" algn="l">
              <a:spcBef>
                <a:spcPts val="0"/>
              </a:spcBef>
              <a:spcAft>
                <a:spcPts val="0"/>
              </a:spcAft>
              <a:buSzPts val="1100"/>
              <a:buAutoNum type="alphaLcPeriod"/>
            </a:pPr>
            <a:r>
              <a:rPr lang="en"/>
              <a:t>Stratigraphic interpretation</a:t>
            </a:r>
            <a:endParaRPr/>
          </a:p>
          <a:p>
            <a:pPr indent="-298450" lvl="2" marL="1371600" rtl="0" algn="l">
              <a:spcBef>
                <a:spcPts val="0"/>
              </a:spcBef>
              <a:spcAft>
                <a:spcPts val="0"/>
              </a:spcAft>
              <a:buSzPts val="1100"/>
              <a:buAutoNum type="romanLcPeriod"/>
            </a:pPr>
            <a:r>
              <a:rPr lang="en"/>
              <a:t>Unconformities</a:t>
            </a:r>
            <a:endParaRPr/>
          </a:p>
          <a:p>
            <a:pPr indent="-298450" lvl="2" marL="1371600" rtl="0" algn="l">
              <a:spcBef>
                <a:spcPts val="0"/>
              </a:spcBef>
              <a:spcAft>
                <a:spcPts val="0"/>
              </a:spcAft>
              <a:buSzPts val="1100"/>
              <a:buAutoNum type="romanLcPeriod"/>
            </a:pPr>
            <a:r>
              <a:rPr lang="en"/>
              <a:t>Packages</a:t>
            </a:r>
            <a:endParaRPr/>
          </a:p>
          <a:p>
            <a:pPr indent="-298450" lvl="2" marL="1371600" rtl="0" algn="l">
              <a:spcBef>
                <a:spcPts val="0"/>
              </a:spcBef>
              <a:spcAft>
                <a:spcPts val="0"/>
              </a:spcAft>
              <a:buSzPts val="1100"/>
              <a:buAutoNum type="romanLcPeriod"/>
            </a:pPr>
            <a:r>
              <a:rPr lang="en"/>
              <a:t>Facies, lithologies, ages</a:t>
            </a:r>
            <a:endParaRPr/>
          </a:p>
          <a:p>
            <a:pPr indent="-298450" lvl="1" marL="914400" rtl="0" algn="l">
              <a:spcBef>
                <a:spcPts val="0"/>
              </a:spcBef>
              <a:spcAft>
                <a:spcPts val="0"/>
              </a:spcAft>
              <a:buSzPts val="1100"/>
              <a:buAutoNum type="alphaLcPeriod"/>
            </a:pPr>
            <a:r>
              <a:rPr lang="en"/>
              <a:t>Basin reconstruction - how things evolved</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Data analysis</a:t>
            </a:r>
            <a:endParaRPr/>
          </a:p>
          <a:p>
            <a:pPr indent="-298450" lvl="1" marL="914400" rtl="0" algn="l">
              <a:spcBef>
                <a:spcPts val="0"/>
              </a:spcBef>
              <a:spcAft>
                <a:spcPts val="0"/>
              </a:spcAft>
              <a:buSzPts val="1100"/>
              <a:buAutoNum type="alphaLcPeriod"/>
            </a:pPr>
            <a:r>
              <a:rPr lang="en"/>
              <a:t>Analyze all the key packages -- where are potential reservoirs, source rocks, etc</a:t>
            </a:r>
            <a:endParaRPr/>
          </a:p>
          <a:p>
            <a:pPr indent="-298450" lvl="2" marL="1371600" rtl="0" algn="l">
              <a:spcBef>
                <a:spcPts val="0"/>
              </a:spcBef>
              <a:spcAft>
                <a:spcPts val="0"/>
              </a:spcAft>
              <a:buSzPts val="1100"/>
              <a:buAutoNum type="romanLcPeriod"/>
            </a:pPr>
            <a:r>
              <a:rPr lang="en"/>
              <a:t>Present day conditions - how things are now</a:t>
            </a:r>
            <a:endParaRPr/>
          </a:p>
          <a:p>
            <a:pPr indent="-298450" lvl="0" marL="457200" marR="0" rtl="0" algn="l">
              <a:lnSpc>
                <a:spcPct val="100000"/>
              </a:lnSpc>
              <a:spcBef>
                <a:spcPts val="0"/>
              </a:spcBef>
              <a:spcAft>
                <a:spcPts val="0"/>
              </a:spcAft>
              <a:buClr>
                <a:srgbClr val="000000"/>
              </a:buClr>
              <a:buSzPts val="1100"/>
              <a:buFont typeface="Arial"/>
              <a:buAutoNum type="arabicPeriod"/>
            </a:pPr>
            <a:r>
              <a:rPr lang="en"/>
              <a:t>Prospect elements (Source, Migration, Reservoir, Trap)</a:t>
            </a:r>
            <a:endParaRPr/>
          </a:p>
          <a:p>
            <a:pPr indent="-298450" lvl="1" marL="914400" rtl="0" algn="l">
              <a:spcBef>
                <a:spcPts val="0"/>
              </a:spcBef>
              <a:spcAft>
                <a:spcPts val="0"/>
              </a:spcAft>
              <a:buSzPts val="1100"/>
              <a:buAutoNum type="alphaLcPeriod"/>
            </a:pPr>
            <a:r>
              <a:rPr lang="en"/>
              <a:t>Identify prospects -- where all the HC system elements look favorable</a:t>
            </a:r>
            <a:endParaRPr/>
          </a:p>
          <a:p>
            <a:pPr indent="-298450" lvl="1" marL="914400" rtl="0" algn="l">
              <a:spcBef>
                <a:spcPts val="0"/>
              </a:spcBef>
              <a:spcAft>
                <a:spcPts val="0"/>
              </a:spcAft>
              <a:buSzPts val="1100"/>
              <a:buAutoNum type="alphaLcPeriod"/>
            </a:pPr>
            <a:r>
              <a:rPr lang="en"/>
              <a:t>Where we are willing to propose a drill site to management</a:t>
            </a:r>
            <a:endParaRPr/>
          </a:p>
          <a:p>
            <a:pPr indent="-298450" lvl="0" marL="457200" rtl="0" algn="l">
              <a:spcBef>
                <a:spcPts val="0"/>
              </a:spcBef>
              <a:spcAft>
                <a:spcPts val="0"/>
              </a:spcAft>
              <a:buSzPts val="1100"/>
              <a:buAutoNum type="arabicPeriod"/>
            </a:pPr>
            <a:r>
              <a:rPr lang="en"/>
              <a:t>Prospect assessments</a:t>
            </a:r>
            <a:endParaRPr/>
          </a:p>
          <a:p>
            <a:pPr indent="-298450" lvl="1" marL="914400" rtl="0" algn="l">
              <a:spcBef>
                <a:spcPts val="0"/>
              </a:spcBef>
              <a:spcAft>
                <a:spcPts val="0"/>
              </a:spcAft>
              <a:buSzPts val="1100"/>
              <a:buAutoNum type="alphaLcPeriod"/>
            </a:pPr>
            <a:r>
              <a:rPr lang="en"/>
              <a:t>What type of volume of HC do we expect?</a:t>
            </a:r>
            <a:endParaRPr/>
          </a:p>
          <a:p>
            <a:pPr indent="-298450" lvl="1" marL="914400" rtl="0" algn="l">
              <a:spcBef>
                <a:spcPts val="0"/>
              </a:spcBef>
              <a:spcAft>
                <a:spcPts val="0"/>
              </a:spcAft>
              <a:buSzPts val="1100"/>
              <a:buAutoNum type="alphaLcPeriod"/>
            </a:pPr>
            <a:r>
              <a:rPr lang="en"/>
              <a:t>What is the chance of success or risk?</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4e77ad3c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4e77ad3c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4e77ad3c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4e77ad3c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4537429f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4537429f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4e853b497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4e853b497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4cab9535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4cab9535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Develop geologic framework</a:t>
            </a:r>
            <a:endParaRPr/>
          </a:p>
          <a:p>
            <a:pPr indent="-298450" lvl="1" marL="914400" rtl="0" algn="l">
              <a:spcBef>
                <a:spcPts val="0"/>
              </a:spcBef>
              <a:spcAft>
                <a:spcPts val="0"/>
              </a:spcAft>
              <a:buSzPts val="1100"/>
              <a:buAutoNum type="alphaLcPeriod"/>
            </a:pPr>
            <a:r>
              <a:rPr lang="en"/>
              <a:t>Major faults, unconformities and stratigraphic packages (depositional sequences)</a:t>
            </a:r>
            <a:endParaRPr/>
          </a:p>
          <a:p>
            <a:pPr indent="-298450" lvl="1" marL="914400" rtl="0" algn="l">
              <a:spcBef>
                <a:spcPts val="0"/>
              </a:spcBef>
              <a:spcAft>
                <a:spcPts val="0"/>
              </a:spcAft>
              <a:buSzPts val="1100"/>
              <a:buAutoNum type="alphaLcPeriod"/>
            </a:pPr>
            <a:r>
              <a:rPr lang="en"/>
              <a:t>Structural interpretations</a:t>
            </a:r>
            <a:endParaRPr/>
          </a:p>
          <a:p>
            <a:pPr indent="-298450" lvl="2" marL="1371600" rtl="0" algn="l">
              <a:spcBef>
                <a:spcPts val="0"/>
              </a:spcBef>
              <a:spcAft>
                <a:spcPts val="0"/>
              </a:spcAft>
              <a:buSzPts val="1100"/>
              <a:buAutoNum type="romanLcPeriod"/>
            </a:pPr>
            <a:r>
              <a:rPr lang="en"/>
              <a:t>Faults folds</a:t>
            </a:r>
            <a:endParaRPr/>
          </a:p>
          <a:p>
            <a:pPr indent="-298450" lvl="2" marL="1371600" rtl="0" algn="l">
              <a:spcBef>
                <a:spcPts val="0"/>
              </a:spcBef>
              <a:spcAft>
                <a:spcPts val="0"/>
              </a:spcAft>
              <a:buSzPts val="1100"/>
              <a:buAutoNum type="romanLcPeriod"/>
            </a:pPr>
            <a:r>
              <a:rPr lang="en"/>
              <a:t>Uplifts</a:t>
            </a:r>
            <a:endParaRPr/>
          </a:p>
          <a:p>
            <a:pPr indent="-298450" lvl="2" marL="1371600" rtl="0" algn="l">
              <a:spcBef>
                <a:spcPts val="0"/>
              </a:spcBef>
              <a:spcAft>
                <a:spcPts val="0"/>
              </a:spcAft>
              <a:buSzPts val="1100"/>
              <a:buAutoNum type="romanLcPeriod"/>
            </a:pPr>
            <a:r>
              <a:rPr lang="en"/>
              <a:t>Structural trends and features</a:t>
            </a:r>
            <a:endParaRPr/>
          </a:p>
          <a:p>
            <a:pPr indent="-298450" lvl="1" marL="914400" rtl="0" algn="l">
              <a:spcBef>
                <a:spcPts val="0"/>
              </a:spcBef>
              <a:spcAft>
                <a:spcPts val="0"/>
              </a:spcAft>
              <a:buSzPts val="1100"/>
              <a:buAutoNum type="alphaLcPeriod"/>
            </a:pPr>
            <a:r>
              <a:rPr lang="en"/>
              <a:t>Stratigraphic interpretation</a:t>
            </a:r>
            <a:endParaRPr/>
          </a:p>
          <a:p>
            <a:pPr indent="-298450" lvl="2" marL="1371600" rtl="0" algn="l">
              <a:spcBef>
                <a:spcPts val="0"/>
              </a:spcBef>
              <a:spcAft>
                <a:spcPts val="0"/>
              </a:spcAft>
              <a:buSzPts val="1100"/>
              <a:buAutoNum type="romanLcPeriod"/>
            </a:pPr>
            <a:r>
              <a:rPr lang="en"/>
              <a:t>Unconformities</a:t>
            </a:r>
            <a:endParaRPr/>
          </a:p>
          <a:p>
            <a:pPr indent="-298450" lvl="2" marL="1371600" rtl="0" algn="l">
              <a:spcBef>
                <a:spcPts val="0"/>
              </a:spcBef>
              <a:spcAft>
                <a:spcPts val="0"/>
              </a:spcAft>
              <a:buSzPts val="1100"/>
              <a:buAutoNum type="romanLcPeriod"/>
            </a:pPr>
            <a:r>
              <a:rPr lang="en"/>
              <a:t>Packages</a:t>
            </a:r>
            <a:endParaRPr/>
          </a:p>
          <a:p>
            <a:pPr indent="-298450" lvl="2" marL="1371600" rtl="0" algn="l">
              <a:spcBef>
                <a:spcPts val="0"/>
              </a:spcBef>
              <a:spcAft>
                <a:spcPts val="0"/>
              </a:spcAft>
              <a:buSzPts val="1100"/>
              <a:buAutoNum type="romanLcPeriod"/>
            </a:pPr>
            <a:r>
              <a:rPr lang="en"/>
              <a:t>Facies, lithologies, ages</a:t>
            </a:r>
            <a:endParaRPr/>
          </a:p>
          <a:p>
            <a:pPr indent="-298450" lvl="1" marL="914400" rtl="0" algn="l">
              <a:spcBef>
                <a:spcPts val="0"/>
              </a:spcBef>
              <a:spcAft>
                <a:spcPts val="0"/>
              </a:spcAft>
              <a:buSzPts val="1100"/>
              <a:buAutoNum type="alphaLcPeriod"/>
            </a:pPr>
            <a:r>
              <a:rPr lang="en"/>
              <a:t>Basin reconstruction - how things evolved</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Data analysis</a:t>
            </a:r>
            <a:endParaRPr/>
          </a:p>
          <a:p>
            <a:pPr indent="-298450" lvl="1" marL="914400" rtl="0" algn="l">
              <a:spcBef>
                <a:spcPts val="0"/>
              </a:spcBef>
              <a:spcAft>
                <a:spcPts val="0"/>
              </a:spcAft>
              <a:buSzPts val="1100"/>
              <a:buAutoNum type="alphaLcPeriod"/>
            </a:pPr>
            <a:r>
              <a:rPr lang="en"/>
              <a:t>Analyze all the key packages -- where are potential reservoirs, source rocks, etc</a:t>
            </a:r>
            <a:endParaRPr/>
          </a:p>
          <a:p>
            <a:pPr indent="-298450" lvl="2" marL="1371600" rtl="0" algn="l">
              <a:spcBef>
                <a:spcPts val="0"/>
              </a:spcBef>
              <a:spcAft>
                <a:spcPts val="0"/>
              </a:spcAft>
              <a:buSzPts val="1100"/>
              <a:buAutoNum type="romanLcPeriod"/>
            </a:pPr>
            <a:r>
              <a:rPr lang="en"/>
              <a:t>Present day conditions - how things are now</a:t>
            </a:r>
            <a:endParaRPr/>
          </a:p>
          <a:p>
            <a:pPr indent="-298450" lvl="0" marL="457200" marR="0" rtl="0" algn="l">
              <a:lnSpc>
                <a:spcPct val="100000"/>
              </a:lnSpc>
              <a:spcBef>
                <a:spcPts val="0"/>
              </a:spcBef>
              <a:spcAft>
                <a:spcPts val="0"/>
              </a:spcAft>
              <a:buClr>
                <a:srgbClr val="000000"/>
              </a:buClr>
              <a:buSzPts val="1100"/>
              <a:buFont typeface="Arial"/>
              <a:buAutoNum type="arabicPeriod"/>
            </a:pPr>
            <a:r>
              <a:rPr lang="en"/>
              <a:t>Prospect elements (Source, Migration, Reservoir, Trap)</a:t>
            </a:r>
            <a:endParaRPr/>
          </a:p>
          <a:p>
            <a:pPr indent="-298450" lvl="1" marL="914400" rtl="0" algn="l">
              <a:spcBef>
                <a:spcPts val="0"/>
              </a:spcBef>
              <a:spcAft>
                <a:spcPts val="0"/>
              </a:spcAft>
              <a:buSzPts val="1100"/>
              <a:buAutoNum type="alphaLcPeriod"/>
            </a:pPr>
            <a:r>
              <a:rPr lang="en"/>
              <a:t>Identify prospects -- where all the HC system elements look favorable</a:t>
            </a:r>
            <a:endParaRPr/>
          </a:p>
          <a:p>
            <a:pPr indent="-298450" lvl="1" marL="914400" rtl="0" algn="l">
              <a:spcBef>
                <a:spcPts val="0"/>
              </a:spcBef>
              <a:spcAft>
                <a:spcPts val="0"/>
              </a:spcAft>
              <a:buSzPts val="1100"/>
              <a:buAutoNum type="alphaLcPeriod"/>
            </a:pPr>
            <a:r>
              <a:rPr lang="en"/>
              <a:t>Where we are willing to propose a drill site to management</a:t>
            </a:r>
            <a:endParaRPr/>
          </a:p>
          <a:p>
            <a:pPr indent="-298450" lvl="0" marL="457200" rtl="0" algn="l">
              <a:spcBef>
                <a:spcPts val="0"/>
              </a:spcBef>
              <a:spcAft>
                <a:spcPts val="0"/>
              </a:spcAft>
              <a:buSzPts val="1100"/>
              <a:buAutoNum type="arabicPeriod"/>
            </a:pPr>
            <a:r>
              <a:rPr lang="en"/>
              <a:t>Prospect assessments</a:t>
            </a:r>
            <a:endParaRPr/>
          </a:p>
          <a:p>
            <a:pPr indent="-298450" lvl="1" marL="914400" rtl="0" algn="l">
              <a:spcBef>
                <a:spcPts val="0"/>
              </a:spcBef>
              <a:spcAft>
                <a:spcPts val="0"/>
              </a:spcAft>
              <a:buSzPts val="1100"/>
              <a:buAutoNum type="alphaLcPeriod"/>
            </a:pPr>
            <a:r>
              <a:rPr lang="en"/>
              <a:t>What type of volume of HC do we expect?</a:t>
            </a:r>
            <a:endParaRPr/>
          </a:p>
          <a:p>
            <a:pPr indent="-298450" lvl="1" marL="914400" rtl="0" algn="l">
              <a:spcBef>
                <a:spcPts val="0"/>
              </a:spcBef>
              <a:spcAft>
                <a:spcPts val="0"/>
              </a:spcAft>
              <a:buSzPts val="1100"/>
              <a:buAutoNum type="alphaLcPeriod"/>
            </a:pPr>
            <a:r>
              <a:rPr lang="en"/>
              <a:t>What is the chance of success or risk?</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4537429f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4537429f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900">
                <a:solidFill>
                  <a:schemeClr val="accent3"/>
                </a:solidFill>
                <a:latin typeface="Proxima Nova"/>
                <a:ea typeface="Proxima Nova"/>
                <a:cs typeface="Proxima Nova"/>
                <a:sym typeface="Proxima Nova"/>
              </a:rPr>
              <a:t>Reservoir quality prediction (rock and fluids) through attribute analysis and well correlations through cross plots (example: porosity vs. P-impedance, etc)</a:t>
            </a:r>
            <a:endParaRPr sz="900">
              <a:solidFill>
                <a:schemeClr val="accent3"/>
              </a:solidFill>
              <a:latin typeface="Proxima Nova"/>
              <a:ea typeface="Proxima Nova"/>
              <a:cs typeface="Proxima Nova"/>
              <a:sym typeface="Proxima Nova"/>
            </a:endParaRPr>
          </a:p>
          <a:p>
            <a:pPr indent="0" lvl="0" marL="0" rtl="0" algn="l">
              <a:spcBef>
                <a:spcPts val="1600"/>
              </a:spcBef>
              <a:spcAft>
                <a:spcPts val="0"/>
              </a:spcAft>
              <a:buNone/>
            </a:pPr>
            <a:r>
              <a:t/>
            </a:r>
            <a:endParaRPr sz="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4cab95355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4cab95355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54cab95355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4cab95355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02a302b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02a302b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900">
                <a:solidFill>
                  <a:schemeClr val="dk1"/>
                </a:solidFill>
                <a:latin typeface="Proxima Nova"/>
                <a:ea typeface="Proxima Nova"/>
                <a:cs typeface="Proxima Nova"/>
                <a:sym typeface="Proxima Nova"/>
              </a:rPr>
              <a:t>Developing Field</a:t>
            </a:r>
            <a:endParaRPr sz="9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lang="en" sz="900">
                <a:solidFill>
                  <a:schemeClr val="accent3"/>
                </a:solidFill>
                <a:latin typeface="Proxima Nova"/>
                <a:ea typeface="Proxima Nova"/>
                <a:cs typeface="Proxima Nova"/>
                <a:sym typeface="Proxima Nova"/>
              </a:rPr>
              <a:t>Plans on how to develop the field or area and economic modelling - P10, P50,P50 (low, mid, high, case)</a:t>
            </a:r>
            <a:endParaRPr sz="900">
              <a:solidFill>
                <a:schemeClr val="accent3"/>
              </a:solidFill>
              <a:latin typeface="Proxima Nova"/>
              <a:ea typeface="Proxima Nova"/>
              <a:cs typeface="Proxima Nova"/>
              <a:sym typeface="Proxima Nova"/>
            </a:endParaRPr>
          </a:p>
          <a:p>
            <a:pPr indent="0" lvl="0" marL="0" rtl="0" algn="l">
              <a:spcBef>
                <a:spcPts val="1600"/>
              </a:spcBef>
              <a:spcAft>
                <a:spcPts val="0"/>
              </a:spcAft>
              <a:buClr>
                <a:srgbClr val="000000"/>
              </a:buClr>
              <a:buSzPts val="1100"/>
              <a:buFont typeface="Arial"/>
              <a:buNone/>
            </a:pPr>
            <a:r>
              <a:rPr lang="en" sz="900">
                <a:solidFill>
                  <a:schemeClr val="dk1"/>
                </a:solidFill>
                <a:latin typeface="Proxima Nova"/>
                <a:ea typeface="Proxima Nova"/>
                <a:cs typeface="Proxima Nova"/>
                <a:sym typeface="Proxima Nova"/>
              </a:rPr>
              <a:t>Geological and Petroleum Engineering Evaluation and Assessment</a:t>
            </a:r>
            <a:endParaRPr sz="9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1600"/>
              </a:spcAft>
              <a:buClr>
                <a:srgbClr val="000000"/>
              </a:buClr>
              <a:buSzPts val="1100"/>
              <a:buFont typeface="Arial"/>
              <a:buNone/>
            </a:pPr>
            <a:r>
              <a:rPr lang="en" sz="900">
                <a:solidFill>
                  <a:schemeClr val="accent3"/>
                </a:solidFill>
                <a:latin typeface="Proxima Nova"/>
                <a:ea typeface="Proxima Nova"/>
                <a:cs typeface="Proxima Nova"/>
                <a:sym typeface="Proxima Nova"/>
              </a:rPr>
              <a:t>Moving forward...</a:t>
            </a:r>
            <a:endParaRPr sz="9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02a302b2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02a302b2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02a302b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02a302b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00">
                <a:solidFill>
                  <a:srgbClr val="444444"/>
                </a:solidFill>
                <a:latin typeface="Times New Roman"/>
                <a:ea typeface="Times New Roman"/>
                <a:cs typeface="Times New Roman"/>
                <a:sym typeface="Times New Roman"/>
              </a:rPr>
              <a:t>The Forties field is located in the North Sea approximately 180 km east-northeast of Aberdeen and lies in the UK License Block 21/10 and discovered by British Petroleum BP in the Paleocene sandstones of the Forties Formation. </a:t>
            </a:r>
            <a:endParaRPr sz="1200">
              <a:solidFill>
                <a:srgbClr val="444444"/>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rgbClr val="444444"/>
              </a:solidFill>
              <a:latin typeface="Times New Roman"/>
              <a:ea typeface="Times New Roman"/>
              <a:cs typeface="Times New Roman"/>
              <a:sym typeface="Times New Roman"/>
            </a:endParaRPr>
          </a:p>
          <a:p>
            <a:pPr indent="-298450" lvl="0" marL="457200" rtl="0" algn="l">
              <a:spcBef>
                <a:spcPts val="0"/>
              </a:spcBef>
              <a:spcAft>
                <a:spcPts val="0"/>
              </a:spcAft>
              <a:buSzPts val="1100"/>
              <a:buChar char="-"/>
            </a:pPr>
            <a:r>
              <a:rPr lang="en"/>
              <a:t>There are faults both east and west of the forties field. There is a high forties montrose through the forties field. The sediments migrates from the north west to the south east as seen in the next slide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44a584fb6_1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44a584fb6_1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44a584fb6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44a584fb6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44a584fb6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44a584fb6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44a584fb6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44a584fb6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44a584fb6_1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44a584fb6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44a584fb6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44a584fb6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544a584fb6_1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44a584fb6_1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44a584fb6_1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44a584fb6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4537429f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4537429f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4cab95355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4cab95355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This is the </a:t>
            </a:r>
            <a:r>
              <a:rPr lang="en"/>
              <a:t>reconstruction</a:t>
            </a:r>
            <a:r>
              <a:rPr lang="en"/>
              <a:t> of the upper Paleocene paleogeography of the Central Graben of the U.K. North Sea based on regional seismic interpretation</a:t>
            </a:r>
            <a:endParaRPr/>
          </a:p>
          <a:p>
            <a:pPr indent="0" lvl="0" marL="1371600" rtl="0" algn="l">
              <a:lnSpc>
                <a:spcPct val="115000"/>
              </a:lnSpc>
              <a:spcBef>
                <a:spcPts val="0"/>
              </a:spcBef>
              <a:spcAft>
                <a:spcPts val="0"/>
              </a:spcAft>
              <a:buNone/>
            </a:pPr>
            <a:r>
              <a:t/>
            </a:r>
            <a:endParaRPr/>
          </a:p>
          <a:p>
            <a:pPr indent="-298450" lvl="0" marL="457200" rtl="0" algn="l">
              <a:lnSpc>
                <a:spcPct val="115000"/>
              </a:lnSpc>
              <a:spcBef>
                <a:spcPts val="0"/>
              </a:spcBef>
              <a:spcAft>
                <a:spcPts val="0"/>
              </a:spcAft>
              <a:buSzPts val="1100"/>
              <a:buChar char="-"/>
            </a:pPr>
            <a:r>
              <a:rPr lang="en"/>
              <a:t>The sandstone reservoir of the Forties Field forms part of a major submarine-fan body which covered the Central Graben area of the North Sea basin during the Paleocene as seen in the image.</a:t>
            </a:r>
            <a:endParaRPr/>
          </a:p>
          <a:p>
            <a:pPr indent="0" lvl="0" marL="0" rtl="0" algn="l">
              <a:lnSpc>
                <a:spcPct val="115000"/>
              </a:lnSpc>
              <a:spcBef>
                <a:spcPts val="0"/>
              </a:spcBef>
              <a:spcAft>
                <a:spcPts val="0"/>
              </a:spcAft>
              <a:buNone/>
            </a:pPr>
            <a:r>
              <a:t/>
            </a:r>
            <a:endParaRPr/>
          </a:p>
          <a:p>
            <a:pPr indent="-298450" lvl="0" marL="457200" rtl="0" algn="l">
              <a:lnSpc>
                <a:spcPct val="115000"/>
              </a:lnSpc>
              <a:spcBef>
                <a:spcPts val="0"/>
              </a:spcBef>
              <a:spcAft>
                <a:spcPts val="0"/>
              </a:spcAft>
              <a:buSzPts val="1100"/>
              <a:buChar char="-"/>
            </a:pPr>
            <a:r>
              <a:rPr lang="en"/>
              <a:t>The sediment source for the Forties submarine fan moves from the north west  as seen by the arrows in the image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u="sng">
                <a:solidFill>
                  <a:schemeClr val="hlink"/>
                </a:solidFill>
                <a:hlinkClick r:id="rId2"/>
              </a:rPr>
              <a:t>https://sp.lyellcollection.org/content/403/1/333/tab-figures-data</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4cab95355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4cab9535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000">
                <a:solidFill>
                  <a:srgbClr val="444444"/>
                </a:solidFill>
                <a:latin typeface="Times New Roman"/>
                <a:ea typeface="Times New Roman"/>
                <a:cs typeface="Times New Roman"/>
                <a:sym typeface="Times New Roman"/>
              </a:rPr>
              <a:t>The submarine fan environment of the Forties Field is complex, contains abrupt transitions from channels and lobes to interchannel facies of sandstone distribution in channel-fill and lobe sequence. There are three distinct fan-lobe sequences prograded south and southeastward during palynological time. From East to west,  the fan-lobes are Charlie, Main, and S.E Forties Sands. These channel system acts as major sediment deposition and shifted continuously throughout the Forties Formation [5] as seen in figure 3 below. </a:t>
            </a:r>
            <a:endParaRPr sz="1000">
              <a:solidFill>
                <a:srgbClr val="444444"/>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000">
              <a:solidFill>
                <a:srgbClr val="444444"/>
              </a:solidFill>
              <a:latin typeface="Times New Roman"/>
              <a:ea typeface="Times New Roman"/>
              <a:cs typeface="Times New Roman"/>
              <a:sym typeface="Times New Roman"/>
            </a:endParaRPr>
          </a:p>
          <a:p>
            <a:pPr indent="0" lvl="0" marL="457200" rtl="0" algn="l">
              <a:lnSpc>
                <a:spcPct val="115000"/>
              </a:lnSpc>
              <a:spcBef>
                <a:spcPts val="0"/>
              </a:spcBef>
              <a:spcAft>
                <a:spcPts val="0"/>
              </a:spcAft>
              <a:buClr>
                <a:srgbClr val="000000"/>
              </a:buClr>
              <a:buSzPts val="1100"/>
              <a:buFont typeface="Arial"/>
              <a:buNone/>
            </a:pPr>
            <a:r>
              <a:rPr lang="en" sz="1000">
                <a:solidFill>
                  <a:srgbClr val="444444"/>
                </a:solidFill>
                <a:latin typeface="Times New Roman"/>
                <a:ea typeface="Times New Roman"/>
                <a:cs typeface="Times New Roman"/>
                <a:sym typeface="Times New Roman"/>
              </a:rPr>
              <a:t>SAY→ We are targeting the main sand channel area!!!</a:t>
            </a:r>
            <a:endParaRPr sz="1000">
              <a:solidFill>
                <a:srgbClr val="444444"/>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44a584fb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44a584fb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000">
                <a:solidFill>
                  <a:srgbClr val="444444"/>
                </a:solidFill>
                <a:latin typeface="Times New Roman"/>
                <a:ea typeface="Times New Roman"/>
                <a:cs typeface="Times New Roman"/>
                <a:sym typeface="Times New Roman"/>
              </a:rPr>
              <a:t>The submarine fan environment of the Forties Field is complex, contains abrupt transitions from channels and lobes to interchannel facies of sandstone distribution in channel-fill and lobe sequence. There are three distinct fan-lobe sequences prograded south and southeastward during palynological time. From East to west,  the fan-lobes are Charlie, Main, and S.E Forties Sands. These channel system acts as major sediment deposition and shifted continuously throughout the Forties Formation [5] as seen in figure 3 below. </a:t>
            </a:r>
            <a:endParaRPr sz="1000">
              <a:solidFill>
                <a:srgbClr val="444444"/>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000">
              <a:solidFill>
                <a:srgbClr val="444444"/>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000">
                <a:solidFill>
                  <a:srgbClr val="444444"/>
                </a:solidFill>
                <a:latin typeface="Times New Roman"/>
                <a:ea typeface="Times New Roman"/>
                <a:cs typeface="Times New Roman"/>
                <a:sym typeface="Times New Roman"/>
              </a:rPr>
              <a:t>SAY→ We are targeting the main sand channel area!!!</a:t>
            </a:r>
            <a:endParaRPr sz="1000">
              <a:solidFill>
                <a:srgbClr val="444444"/>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44a584fb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44a584fb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444444"/>
              </a:buClr>
              <a:buSzPts val="1000"/>
              <a:buFont typeface="Times New Roman"/>
              <a:buAutoNum type="arabicPeriod"/>
            </a:pPr>
            <a:r>
              <a:rPr lang="en" sz="1000">
                <a:solidFill>
                  <a:srgbClr val="444444"/>
                </a:solidFill>
                <a:latin typeface="Times New Roman"/>
                <a:ea typeface="Times New Roman"/>
                <a:cs typeface="Times New Roman"/>
                <a:sym typeface="Times New Roman"/>
              </a:rPr>
              <a:t>We are trying to compare the charlie and main sand</a:t>
            </a:r>
            <a:endParaRPr sz="1000">
              <a:solidFill>
                <a:srgbClr val="444444"/>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rgbClr val="444444"/>
              </a:buClr>
              <a:buSzPts val="1000"/>
              <a:buFont typeface="Times New Roman"/>
              <a:buAutoNum type="arabicPeriod"/>
            </a:pPr>
            <a:r>
              <a:rPr lang="en" sz="1000">
                <a:solidFill>
                  <a:srgbClr val="444444"/>
                </a:solidFill>
                <a:latin typeface="Times New Roman"/>
                <a:ea typeface="Times New Roman"/>
                <a:cs typeface="Times New Roman"/>
                <a:sym typeface="Times New Roman"/>
              </a:rPr>
              <a:t>Explain the images. On the left you see the charlie and main have higher structure with anticlines. On the right shows coherency map shows both charlie and main </a:t>
            </a:r>
            <a:endParaRPr sz="1000">
              <a:solidFill>
                <a:srgbClr val="444444"/>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rgbClr val="444444"/>
              </a:buClr>
              <a:buSzPts val="1000"/>
              <a:buFont typeface="Times New Roman"/>
              <a:buAutoNum type="arabicPeriod"/>
            </a:pPr>
            <a:r>
              <a:rPr lang="en" sz="1000">
                <a:solidFill>
                  <a:srgbClr val="444444"/>
                </a:solidFill>
                <a:latin typeface="Times New Roman"/>
                <a:ea typeface="Times New Roman"/>
                <a:cs typeface="Times New Roman"/>
                <a:sym typeface="Times New Roman"/>
              </a:rPr>
              <a:t>There are more wells on the Chari reservoir</a:t>
            </a:r>
            <a:endParaRPr sz="1000">
              <a:solidFill>
                <a:srgbClr val="444444"/>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4.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4.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t>Geological and Geophysical Assessment of Forties Field in North Sea</a:t>
            </a:r>
            <a:endParaRPr b="1" sz="3200"/>
          </a:p>
        </p:txBody>
      </p:sp>
      <p:sp>
        <p:nvSpPr>
          <p:cNvPr id="60" name="Google Shape;60;p13"/>
          <p:cNvSpPr txBox="1"/>
          <p:nvPr>
            <p:ph idx="1" type="subTitle"/>
          </p:nvPr>
        </p:nvSpPr>
        <p:spPr>
          <a:xfrm>
            <a:off x="510450" y="35940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Group 3: </a:t>
            </a:r>
            <a:endParaRPr b="1" sz="1900"/>
          </a:p>
          <a:p>
            <a:pPr indent="0" lvl="0" marL="0" rtl="0" algn="l">
              <a:spcBef>
                <a:spcPts val="0"/>
              </a:spcBef>
              <a:spcAft>
                <a:spcPts val="0"/>
              </a:spcAft>
              <a:buNone/>
            </a:pPr>
            <a:r>
              <a:rPr lang="en" sz="1700"/>
              <a:t>  Nadima Dwihusna </a:t>
            </a:r>
            <a:endParaRPr sz="1700"/>
          </a:p>
          <a:p>
            <a:pPr indent="0" lvl="0" marL="0" rtl="0" algn="l">
              <a:spcBef>
                <a:spcPts val="0"/>
              </a:spcBef>
              <a:spcAft>
                <a:spcPts val="0"/>
              </a:spcAft>
              <a:buNone/>
            </a:pPr>
            <a:r>
              <a:rPr lang="en" sz="1700"/>
              <a:t>  Rosie Zhu</a:t>
            </a:r>
            <a:endParaRPr sz="1700"/>
          </a:p>
          <a:p>
            <a:pPr indent="0" lvl="0" marL="0" rtl="0" algn="l">
              <a:spcBef>
                <a:spcPts val="0"/>
              </a:spcBef>
              <a:spcAft>
                <a:spcPts val="0"/>
              </a:spcAft>
              <a:buNone/>
            </a:pPr>
            <a:r>
              <a:rPr lang="en" sz="1700"/>
              <a:t>  Kyle Fry</a:t>
            </a:r>
            <a:endParaRPr sz="1700"/>
          </a:p>
        </p:txBody>
      </p:sp>
      <p:sp>
        <p:nvSpPr>
          <p:cNvPr id="61" name="Google Shape;61;p13"/>
          <p:cNvSpPr txBox="1"/>
          <p:nvPr>
            <p:ph idx="1" type="subTitle"/>
          </p:nvPr>
        </p:nvSpPr>
        <p:spPr>
          <a:xfrm>
            <a:off x="510450" y="29640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GPGN 558 Seismic Data Interpretation Project 2</a:t>
            </a:r>
            <a:endParaRPr b="1" sz="2100"/>
          </a:p>
          <a:p>
            <a:pPr indent="0" lvl="0" marL="0" rtl="0" algn="ctr">
              <a:spcBef>
                <a:spcPts val="0"/>
              </a:spcBef>
              <a:spcAft>
                <a:spcPts val="0"/>
              </a:spcAft>
              <a:buNone/>
            </a:pPr>
            <a:r>
              <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268100"/>
            <a:ext cx="608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Charlie Sand Channel vs. Main Sand Channel</a:t>
            </a:r>
            <a:endParaRPr sz="2300"/>
          </a:p>
        </p:txBody>
      </p:sp>
      <p:pic>
        <p:nvPicPr>
          <p:cNvPr id="153" name="Google Shape;153;p22"/>
          <p:cNvPicPr preferRelativeResize="0"/>
          <p:nvPr/>
        </p:nvPicPr>
        <p:blipFill>
          <a:blip r:embed="rId3">
            <a:alphaModFix/>
          </a:blip>
          <a:stretch>
            <a:fillRect/>
          </a:stretch>
        </p:blipFill>
        <p:spPr>
          <a:xfrm>
            <a:off x="273150" y="1716650"/>
            <a:ext cx="4263847" cy="3252600"/>
          </a:xfrm>
          <a:prstGeom prst="rect">
            <a:avLst/>
          </a:prstGeom>
          <a:noFill/>
          <a:ln>
            <a:noFill/>
          </a:ln>
        </p:spPr>
      </p:pic>
      <p:pic>
        <p:nvPicPr>
          <p:cNvPr id="154" name="Google Shape;154;p22"/>
          <p:cNvPicPr preferRelativeResize="0"/>
          <p:nvPr/>
        </p:nvPicPr>
        <p:blipFill rotWithShape="1">
          <a:blip r:embed="rId4">
            <a:alphaModFix/>
          </a:blip>
          <a:srcRect b="0" l="0" r="51009" t="50243"/>
          <a:stretch/>
        </p:blipFill>
        <p:spPr>
          <a:xfrm rot="5400000">
            <a:off x="6787700" y="-338525"/>
            <a:ext cx="1609601" cy="2286650"/>
          </a:xfrm>
          <a:prstGeom prst="rect">
            <a:avLst/>
          </a:prstGeom>
          <a:noFill/>
          <a:ln>
            <a:noFill/>
          </a:ln>
        </p:spPr>
      </p:pic>
      <p:sp>
        <p:nvSpPr>
          <p:cNvPr id="155" name="Google Shape;155;p22"/>
          <p:cNvSpPr txBox="1"/>
          <p:nvPr>
            <p:ph idx="1" type="body"/>
          </p:nvPr>
        </p:nvSpPr>
        <p:spPr>
          <a:xfrm>
            <a:off x="848175" y="1291975"/>
            <a:ext cx="3616200" cy="325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Forties Time-Structure Map</a:t>
            </a:r>
            <a:endParaRPr b="1" sz="1500"/>
          </a:p>
        </p:txBody>
      </p:sp>
      <p:sp>
        <p:nvSpPr>
          <p:cNvPr id="156" name="Google Shape;156;p22"/>
          <p:cNvSpPr txBox="1"/>
          <p:nvPr>
            <p:ph idx="1" type="body"/>
          </p:nvPr>
        </p:nvSpPr>
        <p:spPr>
          <a:xfrm>
            <a:off x="4807400" y="1291975"/>
            <a:ext cx="3895500" cy="325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Forties Time Slice Coherency Map</a:t>
            </a:r>
            <a:endParaRPr b="1" sz="1500"/>
          </a:p>
        </p:txBody>
      </p:sp>
      <p:pic>
        <p:nvPicPr>
          <p:cNvPr id="157" name="Google Shape;157;p22"/>
          <p:cNvPicPr preferRelativeResize="0"/>
          <p:nvPr/>
        </p:nvPicPr>
        <p:blipFill>
          <a:blip r:embed="rId5">
            <a:alphaModFix/>
          </a:blip>
          <a:stretch>
            <a:fillRect/>
          </a:stretch>
        </p:blipFill>
        <p:spPr>
          <a:xfrm>
            <a:off x="4616050" y="1716650"/>
            <a:ext cx="4278195" cy="3252600"/>
          </a:xfrm>
          <a:prstGeom prst="rect">
            <a:avLst/>
          </a:prstGeom>
          <a:noFill/>
          <a:ln>
            <a:noFill/>
          </a:ln>
        </p:spPr>
      </p:pic>
      <p:sp>
        <p:nvSpPr>
          <p:cNvPr id="158" name="Google Shape;158;p22"/>
          <p:cNvSpPr txBox="1"/>
          <p:nvPr>
            <p:ph idx="1" type="body"/>
          </p:nvPr>
        </p:nvSpPr>
        <p:spPr>
          <a:xfrm>
            <a:off x="0" y="3650625"/>
            <a:ext cx="18615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0000"/>
                </a:solidFill>
              </a:rPr>
              <a:t>Charlie </a:t>
            </a:r>
            <a:endParaRPr b="1" sz="1200">
              <a:solidFill>
                <a:srgbClr val="FF0000"/>
              </a:solidFill>
            </a:endParaRPr>
          </a:p>
          <a:p>
            <a:pPr indent="0" lvl="0" marL="0" rtl="0" algn="ctr">
              <a:lnSpc>
                <a:spcPct val="100000"/>
              </a:lnSpc>
              <a:spcBef>
                <a:spcPts val="0"/>
              </a:spcBef>
              <a:spcAft>
                <a:spcPts val="0"/>
              </a:spcAft>
              <a:buNone/>
            </a:pPr>
            <a:r>
              <a:rPr b="1" lang="en" sz="1200">
                <a:solidFill>
                  <a:srgbClr val="FF0000"/>
                </a:solidFill>
              </a:rPr>
              <a:t>Channel</a:t>
            </a:r>
            <a:endParaRPr b="1" sz="1200">
              <a:solidFill>
                <a:srgbClr val="FF0000"/>
              </a:solidFill>
            </a:endParaRPr>
          </a:p>
        </p:txBody>
      </p:sp>
      <p:sp>
        <p:nvSpPr>
          <p:cNvPr id="159" name="Google Shape;159;p22"/>
          <p:cNvSpPr txBox="1"/>
          <p:nvPr>
            <p:ph idx="1" type="body"/>
          </p:nvPr>
        </p:nvSpPr>
        <p:spPr>
          <a:xfrm>
            <a:off x="1963950" y="1987025"/>
            <a:ext cx="18615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0000"/>
                </a:solidFill>
              </a:rPr>
              <a:t>Main</a:t>
            </a:r>
            <a:endParaRPr b="1" sz="1200">
              <a:solidFill>
                <a:srgbClr val="FF0000"/>
              </a:solidFill>
            </a:endParaRPr>
          </a:p>
          <a:p>
            <a:pPr indent="0" lvl="0" marL="0" rtl="0" algn="ctr">
              <a:lnSpc>
                <a:spcPct val="100000"/>
              </a:lnSpc>
              <a:spcBef>
                <a:spcPts val="0"/>
              </a:spcBef>
              <a:spcAft>
                <a:spcPts val="0"/>
              </a:spcAft>
              <a:buNone/>
            </a:pPr>
            <a:r>
              <a:rPr b="1" lang="en" sz="1200">
                <a:solidFill>
                  <a:srgbClr val="FF0000"/>
                </a:solidFill>
              </a:rPr>
              <a:t>Channel</a:t>
            </a:r>
            <a:endParaRPr b="1" sz="1200">
              <a:solidFill>
                <a:srgbClr val="FF0000"/>
              </a:solidFill>
            </a:endParaRPr>
          </a:p>
        </p:txBody>
      </p:sp>
      <p:sp>
        <p:nvSpPr>
          <p:cNvPr id="160" name="Google Shape;160;p22"/>
          <p:cNvSpPr/>
          <p:nvPr/>
        </p:nvSpPr>
        <p:spPr>
          <a:xfrm rot="1963077">
            <a:off x="689877" y="2935383"/>
            <a:ext cx="1613495" cy="760684"/>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rot="2466682">
            <a:off x="1255498" y="2319172"/>
            <a:ext cx="1951866" cy="786707"/>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311700" y="268100"/>
            <a:ext cx="397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Depositional and Tectonic History</a:t>
            </a:r>
            <a:endParaRPr/>
          </a:p>
        </p:txBody>
      </p:sp>
      <p:sp>
        <p:nvSpPr>
          <p:cNvPr id="167" name="Google Shape;167;p23"/>
          <p:cNvSpPr txBox="1"/>
          <p:nvPr>
            <p:ph idx="1" type="body"/>
          </p:nvPr>
        </p:nvSpPr>
        <p:spPr>
          <a:xfrm>
            <a:off x="311700" y="1349425"/>
            <a:ext cx="3975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Forties Formation is divided into lower </a:t>
            </a:r>
            <a:r>
              <a:rPr b="1" lang="en" sz="1600"/>
              <a:t>interbedded sandstone</a:t>
            </a:r>
            <a:r>
              <a:rPr lang="en" sz="1600"/>
              <a:t>, </a:t>
            </a:r>
            <a:r>
              <a:rPr b="1" lang="en" sz="1600"/>
              <a:t>shale</a:t>
            </a:r>
            <a:r>
              <a:rPr lang="en" sz="1600"/>
              <a:t>, and </a:t>
            </a:r>
            <a:r>
              <a:rPr b="1" lang="en" sz="1600"/>
              <a:t>limestone sequence</a:t>
            </a:r>
            <a:endParaRPr b="1" sz="1600"/>
          </a:p>
          <a:p>
            <a:pPr indent="0" lvl="0" marL="0" rtl="0" algn="l">
              <a:lnSpc>
                <a:spcPct val="100000"/>
              </a:lnSpc>
              <a:spcBef>
                <a:spcPts val="0"/>
              </a:spcBef>
              <a:spcAft>
                <a:spcPts val="0"/>
              </a:spcAft>
              <a:buNone/>
            </a:pPr>
            <a:r>
              <a:t/>
            </a:r>
            <a:endParaRPr sz="1600"/>
          </a:p>
          <a:p>
            <a:pPr indent="0" lvl="0" marL="457200" rtl="0" algn="l">
              <a:lnSpc>
                <a:spcPct val="100000"/>
              </a:lnSpc>
              <a:spcBef>
                <a:spcPts val="0"/>
              </a:spcBef>
              <a:spcAft>
                <a:spcPts val="0"/>
              </a:spcAft>
              <a:buNone/>
            </a:pPr>
            <a:r>
              <a:rPr lang="en" sz="1600"/>
              <a:t>The </a:t>
            </a:r>
            <a:r>
              <a:rPr b="1" lang="en" sz="1600">
                <a:solidFill>
                  <a:srgbClr val="FF0000"/>
                </a:solidFill>
              </a:rPr>
              <a:t>Sandstone Member Unit</a:t>
            </a:r>
            <a:r>
              <a:rPr b="1" lang="en" sz="1600">
                <a:solidFill>
                  <a:srgbClr val="000000"/>
                </a:solidFill>
              </a:rPr>
              <a:t> </a:t>
            </a:r>
            <a:r>
              <a:rPr lang="en" sz="1600">
                <a:solidFill>
                  <a:srgbClr val="000000"/>
                </a:solidFill>
              </a:rPr>
              <a:t>(potential reservoir)</a:t>
            </a:r>
            <a:r>
              <a:rPr b="1" lang="en" sz="1600">
                <a:solidFill>
                  <a:srgbClr val="FF0000"/>
                </a:solidFill>
              </a:rPr>
              <a:t> </a:t>
            </a:r>
            <a:r>
              <a:rPr lang="en" sz="1600"/>
              <a:t>contains the most Forties Oil contains:</a:t>
            </a:r>
            <a:endParaRPr sz="1600"/>
          </a:p>
          <a:p>
            <a:pPr indent="-330200" lvl="0" marL="914400" rtl="0" algn="l">
              <a:lnSpc>
                <a:spcPct val="100000"/>
              </a:lnSpc>
              <a:spcBef>
                <a:spcPts val="0"/>
              </a:spcBef>
              <a:spcAft>
                <a:spcPts val="0"/>
              </a:spcAft>
              <a:buSzPts val="1600"/>
              <a:buAutoNum type="arabicPeriod"/>
            </a:pPr>
            <a:r>
              <a:rPr b="1" lang="en" sz="1600"/>
              <a:t>Upper Charlie Sand</a:t>
            </a:r>
            <a:endParaRPr b="1" sz="1600"/>
          </a:p>
          <a:p>
            <a:pPr indent="-330200" lvl="0" marL="914400" rtl="0" algn="l">
              <a:lnSpc>
                <a:spcPct val="100000"/>
              </a:lnSpc>
              <a:spcBef>
                <a:spcPts val="0"/>
              </a:spcBef>
              <a:spcAft>
                <a:spcPts val="0"/>
              </a:spcAft>
              <a:buSzPts val="1600"/>
              <a:buAutoNum type="arabicPeriod"/>
            </a:pPr>
            <a:r>
              <a:rPr b="1" lang="en" sz="1600"/>
              <a:t>Lower Main Sand</a:t>
            </a:r>
            <a:r>
              <a:rPr b="1" lang="en" sz="1600"/>
              <a:t> </a:t>
            </a:r>
            <a:endParaRPr b="1" sz="1600"/>
          </a:p>
          <a:p>
            <a:pPr indent="0" lvl="0" marL="0" rtl="0" algn="l">
              <a:lnSpc>
                <a:spcPct val="100000"/>
              </a:lnSpc>
              <a:spcBef>
                <a:spcPts val="0"/>
              </a:spcBef>
              <a:spcAft>
                <a:spcPts val="0"/>
              </a:spcAft>
              <a:buNone/>
            </a:pPr>
            <a:r>
              <a:t/>
            </a:r>
            <a:endParaRPr sz="1600"/>
          </a:p>
          <a:p>
            <a:pPr indent="0" lvl="0" marL="457200" rtl="0" algn="l">
              <a:lnSpc>
                <a:spcPct val="100000"/>
              </a:lnSpc>
              <a:spcBef>
                <a:spcPts val="0"/>
              </a:spcBef>
              <a:spcAft>
                <a:spcPts val="0"/>
              </a:spcAft>
              <a:buNone/>
            </a:pPr>
            <a:r>
              <a:t/>
            </a:r>
            <a:endParaRPr sz="1600"/>
          </a:p>
        </p:txBody>
      </p:sp>
      <p:pic>
        <p:nvPicPr>
          <p:cNvPr id="168" name="Google Shape;168;p23"/>
          <p:cNvPicPr preferRelativeResize="0"/>
          <p:nvPr/>
        </p:nvPicPr>
        <p:blipFill rotWithShape="1">
          <a:blip r:embed="rId3">
            <a:alphaModFix/>
          </a:blip>
          <a:srcRect b="6200" l="17786" r="44393" t="7554"/>
          <a:stretch/>
        </p:blipFill>
        <p:spPr>
          <a:xfrm>
            <a:off x="4215150" y="199275"/>
            <a:ext cx="3622025" cy="4744950"/>
          </a:xfrm>
          <a:prstGeom prst="rect">
            <a:avLst/>
          </a:prstGeom>
          <a:noFill/>
          <a:ln>
            <a:noFill/>
          </a:ln>
        </p:spPr>
      </p:pic>
      <p:sp>
        <p:nvSpPr>
          <p:cNvPr id="169" name="Google Shape;169;p23"/>
          <p:cNvSpPr/>
          <p:nvPr/>
        </p:nvSpPr>
        <p:spPr>
          <a:xfrm>
            <a:off x="4697757" y="1349425"/>
            <a:ext cx="2856600" cy="122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3"/>
          <p:cNvPicPr preferRelativeResize="0"/>
          <p:nvPr/>
        </p:nvPicPr>
        <p:blipFill rotWithShape="1">
          <a:blip r:embed="rId4">
            <a:alphaModFix/>
          </a:blip>
          <a:srcRect b="0" l="0" r="0" t="9469"/>
          <a:stretch/>
        </p:blipFill>
        <p:spPr>
          <a:xfrm>
            <a:off x="7680100" y="608375"/>
            <a:ext cx="1265450" cy="4047025"/>
          </a:xfrm>
          <a:prstGeom prst="rect">
            <a:avLst/>
          </a:prstGeom>
          <a:noFill/>
          <a:ln>
            <a:noFill/>
          </a:ln>
        </p:spPr>
      </p:pic>
      <p:cxnSp>
        <p:nvCxnSpPr>
          <p:cNvPr id="171" name="Google Shape;171;p23"/>
          <p:cNvCxnSpPr/>
          <p:nvPr/>
        </p:nvCxnSpPr>
        <p:spPr>
          <a:xfrm flipH="1" rot="10800000">
            <a:off x="3744175" y="1740150"/>
            <a:ext cx="629700" cy="831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Traps in Forties Field</a:t>
            </a:r>
            <a:endParaRPr/>
          </a:p>
        </p:txBody>
      </p:sp>
      <p:sp>
        <p:nvSpPr>
          <p:cNvPr id="177" name="Google Shape;177;p24"/>
          <p:cNvSpPr txBox="1"/>
          <p:nvPr>
            <p:ph idx="1" type="body"/>
          </p:nvPr>
        </p:nvSpPr>
        <p:spPr>
          <a:xfrm>
            <a:off x="311700" y="1152475"/>
            <a:ext cx="8359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Most traps are </a:t>
            </a:r>
            <a:r>
              <a:rPr b="1" lang="en"/>
              <a:t>four-way closures</a:t>
            </a:r>
            <a:r>
              <a:rPr lang="en"/>
              <a:t> </a:t>
            </a:r>
            <a:r>
              <a:rPr lang="en"/>
              <a:t>produce from combined structural-stratigraphic traps</a:t>
            </a:r>
            <a:r>
              <a:rPr b="1" lang="en"/>
              <a:t> </a:t>
            </a:r>
            <a:r>
              <a:rPr lang="en"/>
              <a:t>where reservoirs are folded into domes or closed anticlines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Approximately </a:t>
            </a:r>
            <a:r>
              <a:rPr b="1" lang="en"/>
              <a:t>9% </a:t>
            </a:r>
            <a:r>
              <a:rPr lang="en"/>
              <a:t>produce from purely stratigraphic traps</a:t>
            </a:r>
            <a:endParaRPr/>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u="sng"/>
              <a:t>Types of Stratigraphic Traps</a:t>
            </a:r>
            <a:endParaRPr u="sng"/>
          </a:p>
          <a:p>
            <a:pPr indent="-342900" lvl="0" marL="457200" rtl="0" algn="l">
              <a:lnSpc>
                <a:spcPct val="100000"/>
              </a:lnSpc>
              <a:spcBef>
                <a:spcPts val="0"/>
              </a:spcBef>
              <a:spcAft>
                <a:spcPts val="0"/>
              </a:spcAft>
              <a:buSzPts val="1800"/>
              <a:buAutoNum type="arabicPeriod"/>
            </a:pPr>
            <a:r>
              <a:rPr lang="en"/>
              <a:t>Channel trunctations</a:t>
            </a:r>
            <a:endParaRPr/>
          </a:p>
          <a:p>
            <a:pPr indent="-342900" lvl="0" marL="457200" rtl="0" algn="l">
              <a:lnSpc>
                <a:spcPct val="100000"/>
              </a:lnSpc>
              <a:spcBef>
                <a:spcPts val="0"/>
              </a:spcBef>
              <a:spcAft>
                <a:spcPts val="0"/>
              </a:spcAft>
              <a:buSzPts val="1800"/>
              <a:buAutoNum type="arabicPeriod"/>
            </a:pPr>
            <a:r>
              <a:rPr lang="en"/>
              <a:t>Lateral pinch-out</a:t>
            </a:r>
            <a:endParaRPr/>
          </a:p>
          <a:p>
            <a:pPr indent="-342900" lvl="0" marL="457200" rtl="0" algn="l">
              <a:lnSpc>
                <a:spcPct val="100000"/>
              </a:lnSpc>
              <a:spcBef>
                <a:spcPts val="0"/>
              </a:spcBef>
              <a:spcAft>
                <a:spcPts val="0"/>
              </a:spcAft>
              <a:buSzPts val="1800"/>
              <a:buAutoNum type="arabicPeriod"/>
            </a:pPr>
            <a:r>
              <a:rPr lang="en"/>
              <a:t>Channel bends and pinch-out </a:t>
            </a:r>
            <a:endParaRPr/>
          </a:p>
          <a:p>
            <a:pPr indent="0" lvl="0" marL="457200" rtl="0" algn="l">
              <a:lnSpc>
                <a:spcPct val="100000"/>
              </a:lnSpc>
              <a:spcBef>
                <a:spcPts val="0"/>
              </a:spcBef>
              <a:spcAft>
                <a:spcPts val="0"/>
              </a:spcAft>
              <a:buNone/>
            </a:pPr>
            <a:r>
              <a:rPr lang="en"/>
              <a:t>against topographic highs</a:t>
            </a:r>
            <a:endParaRPr/>
          </a:p>
          <a:p>
            <a:pPr indent="-342900" lvl="0" marL="457200" rtl="0" algn="l">
              <a:lnSpc>
                <a:spcPct val="100000"/>
              </a:lnSpc>
              <a:spcBef>
                <a:spcPts val="0"/>
              </a:spcBef>
              <a:spcAft>
                <a:spcPts val="0"/>
              </a:spcAft>
              <a:buSzPts val="1800"/>
              <a:buAutoNum type="arabicPeriod"/>
            </a:pPr>
            <a:r>
              <a:rPr lang="en"/>
              <a:t>Channel fills</a:t>
            </a:r>
            <a:endParaRPr/>
          </a:p>
          <a:p>
            <a:pPr indent="-342900" lvl="0" marL="457200" rtl="0" algn="l">
              <a:lnSpc>
                <a:spcPct val="100000"/>
              </a:lnSpc>
              <a:spcBef>
                <a:spcPts val="0"/>
              </a:spcBef>
              <a:spcAft>
                <a:spcPts val="0"/>
              </a:spcAft>
              <a:buSzPts val="1800"/>
              <a:buAutoNum type="arabicPeriod"/>
            </a:pPr>
            <a:r>
              <a:rPr lang="en"/>
              <a:t>Shale drapes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457200" lvl="0" marL="45720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Stratigraphic Traps</a:t>
            </a:r>
            <a:endParaRPr/>
          </a:p>
        </p:txBody>
      </p:sp>
      <p:sp>
        <p:nvSpPr>
          <p:cNvPr id="183" name="Google Shape;183;p25"/>
          <p:cNvSpPr txBox="1"/>
          <p:nvPr>
            <p:ph idx="1" type="body"/>
          </p:nvPr>
        </p:nvSpPr>
        <p:spPr>
          <a:xfrm>
            <a:off x="311700" y="1152475"/>
            <a:ext cx="3958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Conceptual Model for potential stratigraphic trapping in </a:t>
            </a:r>
            <a:r>
              <a:rPr b="1" i="1" lang="en"/>
              <a:t>North </a:t>
            </a:r>
            <a:r>
              <a:rPr lang="en"/>
              <a:t>area</a:t>
            </a:r>
            <a:endParaRPr/>
          </a:p>
          <a:p>
            <a:pPr indent="0" lvl="0" marL="0" rtl="0" algn="l">
              <a:lnSpc>
                <a:spcPct val="100000"/>
              </a:lnSpc>
              <a:spcBef>
                <a:spcPts val="1600"/>
              </a:spcBef>
              <a:spcAft>
                <a:spcPts val="0"/>
              </a:spcAft>
              <a:buClr>
                <a:srgbClr val="000000"/>
              </a:buClr>
              <a:buSzPts val="1100"/>
              <a:buFont typeface="Arial"/>
              <a:buNone/>
            </a:pPr>
            <a:r>
              <a:rPr lang="en" u="sng"/>
              <a:t>Types of Stratigraphic Traps</a:t>
            </a:r>
            <a:endParaRPr u="sng"/>
          </a:p>
          <a:p>
            <a:pPr indent="-342900" lvl="0" marL="457200" rtl="0" algn="l">
              <a:lnSpc>
                <a:spcPct val="100000"/>
              </a:lnSpc>
              <a:spcBef>
                <a:spcPts val="0"/>
              </a:spcBef>
              <a:spcAft>
                <a:spcPts val="0"/>
              </a:spcAft>
              <a:buSzPts val="1800"/>
              <a:buAutoNum type="arabicPeriod"/>
            </a:pPr>
            <a:r>
              <a:rPr lang="en"/>
              <a:t>Channel trunctations</a:t>
            </a:r>
            <a:endParaRPr/>
          </a:p>
          <a:p>
            <a:pPr indent="-342900" lvl="0" marL="457200" rtl="0" algn="l">
              <a:lnSpc>
                <a:spcPct val="100000"/>
              </a:lnSpc>
              <a:spcBef>
                <a:spcPts val="0"/>
              </a:spcBef>
              <a:spcAft>
                <a:spcPts val="0"/>
              </a:spcAft>
              <a:buSzPts val="1800"/>
              <a:buAutoNum type="arabicPeriod"/>
            </a:pPr>
            <a:r>
              <a:rPr lang="en"/>
              <a:t>Lateral pinch-out</a:t>
            </a:r>
            <a:endParaRPr/>
          </a:p>
          <a:p>
            <a:pPr indent="-342900" lvl="0" marL="457200" rtl="0" algn="l">
              <a:lnSpc>
                <a:spcPct val="100000"/>
              </a:lnSpc>
              <a:spcBef>
                <a:spcPts val="0"/>
              </a:spcBef>
              <a:spcAft>
                <a:spcPts val="0"/>
              </a:spcAft>
              <a:buSzPts val="1800"/>
              <a:buAutoNum type="arabicPeriod"/>
            </a:pPr>
            <a:r>
              <a:rPr lang="en"/>
              <a:t>Channel bends and pinch-out </a:t>
            </a:r>
            <a:endParaRPr/>
          </a:p>
          <a:p>
            <a:pPr indent="0" lvl="0" marL="457200" rtl="0" algn="l">
              <a:lnSpc>
                <a:spcPct val="100000"/>
              </a:lnSpc>
              <a:spcBef>
                <a:spcPts val="0"/>
              </a:spcBef>
              <a:spcAft>
                <a:spcPts val="0"/>
              </a:spcAft>
              <a:buClr>
                <a:srgbClr val="000000"/>
              </a:buClr>
              <a:buSzPts val="1100"/>
              <a:buFont typeface="Arial"/>
              <a:buNone/>
            </a:pPr>
            <a:r>
              <a:rPr lang="en"/>
              <a:t>against topographic highs</a:t>
            </a:r>
            <a:endParaRPr/>
          </a:p>
          <a:p>
            <a:pPr indent="-342900" lvl="0" marL="457200" rtl="0" algn="l">
              <a:lnSpc>
                <a:spcPct val="100000"/>
              </a:lnSpc>
              <a:spcBef>
                <a:spcPts val="0"/>
              </a:spcBef>
              <a:spcAft>
                <a:spcPts val="0"/>
              </a:spcAft>
              <a:buSzPts val="1800"/>
              <a:buAutoNum type="arabicPeriod"/>
            </a:pPr>
            <a:r>
              <a:rPr lang="en"/>
              <a:t>Channel fills</a:t>
            </a:r>
            <a:endParaRPr/>
          </a:p>
          <a:p>
            <a:pPr indent="-342900" lvl="0" marL="457200" rtl="0" algn="l">
              <a:lnSpc>
                <a:spcPct val="100000"/>
              </a:lnSpc>
              <a:spcBef>
                <a:spcPts val="0"/>
              </a:spcBef>
              <a:spcAft>
                <a:spcPts val="0"/>
              </a:spcAft>
              <a:buSzPts val="1800"/>
              <a:buAutoNum type="arabicPeriod"/>
            </a:pPr>
            <a:r>
              <a:rPr lang="en"/>
              <a:t>Shale drapes</a:t>
            </a:r>
            <a:endParaRPr/>
          </a:p>
        </p:txBody>
      </p:sp>
      <p:pic>
        <p:nvPicPr>
          <p:cNvPr id="184" name="Google Shape;184;p25"/>
          <p:cNvPicPr preferRelativeResize="0"/>
          <p:nvPr/>
        </p:nvPicPr>
        <p:blipFill rotWithShape="1">
          <a:blip r:embed="rId3">
            <a:alphaModFix/>
          </a:blip>
          <a:srcRect b="9692" l="33653" r="33333" t="10537"/>
          <a:stretch/>
        </p:blipFill>
        <p:spPr>
          <a:xfrm>
            <a:off x="4572000" y="137825"/>
            <a:ext cx="4045500" cy="486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Stratigraphic Traps</a:t>
            </a:r>
            <a:endParaRPr/>
          </a:p>
        </p:txBody>
      </p:sp>
      <p:sp>
        <p:nvSpPr>
          <p:cNvPr id="190" name="Google Shape;190;p26"/>
          <p:cNvSpPr txBox="1"/>
          <p:nvPr>
            <p:ph idx="1" type="body"/>
          </p:nvPr>
        </p:nvSpPr>
        <p:spPr>
          <a:xfrm>
            <a:off x="311700" y="1152475"/>
            <a:ext cx="3958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Conceptual Model for potential stratigraphic trapping in </a:t>
            </a:r>
            <a:r>
              <a:rPr b="1" i="1" lang="en"/>
              <a:t>South </a:t>
            </a:r>
            <a:r>
              <a:rPr lang="en"/>
              <a:t>area</a:t>
            </a:r>
            <a:endParaRPr/>
          </a:p>
          <a:p>
            <a:pPr indent="0" lvl="0" marL="0" rtl="0" algn="l">
              <a:lnSpc>
                <a:spcPct val="100000"/>
              </a:lnSpc>
              <a:spcBef>
                <a:spcPts val="1600"/>
              </a:spcBef>
              <a:spcAft>
                <a:spcPts val="0"/>
              </a:spcAft>
              <a:buClr>
                <a:srgbClr val="000000"/>
              </a:buClr>
              <a:buSzPts val="1100"/>
              <a:buFont typeface="Arial"/>
              <a:buNone/>
            </a:pPr>
            <a:r>
              <a:rPr lang="en" u="sng"/>
              <a:t>Types of Stratigraphic Traps </a:t>
            </a:r>
            <a:endParaRPr u="sng"/>
          </a:p>
          <a:p>
            <a:pPr indent="-342900" lvl="0" marL="457200" rtl="0" algn="l">
              <a:lnSpc>
                <a:spcPct val="100000"/>
              </a:lnSpc>
              <a:spcBef>
                <a:spcPts val="0"/>
              </a:spcBef>
              <a:spcAft>
                <a:spcPts val="0"/>
              </a:spcAft>
              <a:buSzPts val="1800"/>
              <a:buAutoNum type="arabicPeriod"/>
            </a:pPr>
            <a:r>
              <a:rPr lang="en"/>
              <a:t>Channel trunctations</a:t>
            </a:r>
            <a:endParaRPr/>
          </a:p>
          <a:p>
            <a:pPr indent="-342900" lvl="0" marL="457200" rtl="0" algn="l">
              <a:lnSpc>
                <a:spcPct val="100000"/>
              </a:lnSpc>
              <a:spcBef>
                <a:spcPts val="0"/>
              </a:spcBef>
              <a:spcAft>
                <a:spcPts val="0"/>
              </a:spcAft>
              <a:buSzPts val="1800"/>
              <a:buAutoNum type="arabicPeriod"/>
            </a:pPr>
            <a:r>
              <a:rPr lang="en"/>
              <a:t>Lateral pinch-out</a:t>
            </a:r>
            <a:endParaRPr/>
          </a:p>
          <a:p>
            <a:pPr indent="-342900" lvl="0" marL="457200" rtl="0" algn="l">
              <a:lnSpc>
                <a:spcPct val="100000"/>
              </a:lnSpc>
              <a:spcBef>
                <a:spcPts val="0"/>
              </a:spcBef>
              <a:spcAft>
                <a:spcPts val="0"/>
              </a:spcAft>
              <a:buSzPts val="1800"/>
              <a:buAutoNum type="arabicPeriod"/>
            </a:pPr>
            <a:r>
              <a:rPr lang="en"/>
              <a:t>Channel bends and pinch-out </a:t>
            </a:r>
            <a:endParaRPr/>
          </a:p>
          <a:p>
            <a:pPr indent="0" lvl="0" marL="457200" rtl="0" algn="l">
              <a:lnSpc>
                <a:spcPct val="100000"/>
              </a:lnSpc>
              <a:spcBef>
                <a:spcPts val="0"/>
              </a:spcBef>
              <a:spcAft>
                <a:spcPts val="0"/>
              </a:spcAft>
              <a:buClr>
                <a:srgbClr val="000000"/>
              </a:buClr>
              <a:buSzPts val="1100"/>
              <a:buFont typeface="Arial"/>
              <a:buNone/>
            </a:pPr>
            <a:r>
              <a:rPr lang="en"/>
              <a:t>against topographic highs</a:t>
            </a:r>
            <a:endParaRPr/>
          </a:p>
          <a:p>
            <a:pPr indent="-342900" lvl="0" marL="457200" rtl="0" algn="l">
              <a:lnSpc>
                <a:spcPct val="100000"/>
              </a:lnSpc>
              <a:spcBef>
                <a:spcPts val="0"/>
              </a:spcBef>
              <a:spcAft>
                <a:spcPts val="0"/>
              </a:spcAft>
              <a:buSzPts val="1800"/>
              <a:buAutoNum type="arabicPeriod"/>
            </a:pPr>
            <a:r>
              <a:rPr lang="en"/>
              <a:t>Channel fills</a:t>
            </a:r>
            <a:endParaRPr/>
          </a:p>
          <a:p>
            <a:pPr indent="-342900" lvl="0" marL="457200" rtl="0" algn="l">
              <a:lnSpc>
                <a:spcPct val="100000"/>
              </a:lnSpc>
              <a:spcBef>
                <a:spcPts val="0"/>
              </a:spcBef>
              <a:spcAft>
                <a:spcPts val="0"/>
              </a:spcAft>
              <a:buSzPts val="1800"/>
              <a:buAutoNum type="arabicPeriod"/>
            </a:pPr>
            <a:r>
              <a:rPr lang="en"/>
              <a:t>Shale drapes</a:t>
            </a:r>
            <a:endParaRPr/>
          </a:p>
        </p:txBody>
      </p:sp>
      <p:pic>
        <p:nvPicPr>
          <p:cNvPr id="191" name="Google Shape;191;p26"/>
          <p:cNvPicPr preferRelativeResize="0"/>
          <p:nvPr/>
        </p:nvPicPr>
        <p:blipFill>
          <a:blip r:embed="rId3">
            <a:alphaModFix/>
          </a:blip>
          <a:stretch>
            <a:fillRect/>
          </a:stretch>
        </p:blipFill>
        <p:spPr>
          <a:xfrm>
            <a:off x="3969550" y="606250"/>
            <a:ext cx="5105674" cy="406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Reservoir Characteristics</a:t>
            </a:r>
            <a:endParaRPr/>
          </a:p>
        </p:txBody>
      </p:sp>
      <p:sp>
        <p:nvSpPr>
          <p:cNvPr id="197" name="Google Shape;197;p27"/>
          <p:cNvSpPr txBox="1"/>
          <p:nvPr>
            <p:ph idx="1" type="body"/>
          </p:nvPr>
        </p:nvSpPr>
        <p:spPr>
          <a:xfrm>
            <a:off x="311700" y="1017725"/>
            <a:ext cx="5170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900"/>
              <a:t>Source: </a:t>
            </a:r>
            <a:r>
              <a:rPr lang="en" sz="1900"/>
              <a:t>Jurassic Kimmeridge Clay Formation</a:t>
            </a:r>
            <a:endParaRPr sz="1900"/>
          </a:p>
          <a:p>
            <a:pPr indent="0" lvl="0" marL="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rPr b="1" lang="en" sz="1900"/>
              <a:t>Time of Hydrocarbon Maturation: </a:t>
            </a:r>
            <a:r>
              <a:rPr lang="en" sz="1900"/>
              <a:t>Early </a:t>
            </a:r>
            <a:endParaRPr sz="1900"/>
          </a:p>
          <a:p>
            <a:pPr indent="457200" lvl="0" marL="0" rtl="0" algn="l">
              <a:lnSpc>
                <a:spcPct val="100000"/>
              </a:lnSpc>
              <a:spcBef>
                <a:spcPts val="0"/>
              </a:spcBef>
              <a:spcAft>
                <a:spcPts val="0"/>
              </a:spcAft>
              <a:buNone/>
            </a:pPr>
            <a:r>
              <a:rPr lang="en" sz="1900"/>
              <a:t>Eocene to Pliocene</a:t>
            </a:r>
            <a:endParaRPr sz="1900"/>
          </a:p>
          <a:p>
            <a:pPr indent="0" lvl="0" marL="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rPr b="1" lang="en" sz="1900"/>
              <a:t>Time of Trap Formation: </a:t>
            </a:r>
            <a:r>
              <a:rPr lang="en" sz="1900"/>
              <a:t>Eocene or later</a:t>
            </a:r>
            <a:endParaRPr sz="1900"/>
          </a:p>
          <a:p>
            <a:pPr indent="0" lvl="0" marL="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rPr b="1" lang="en" sz="1900"/>
              <a:t>Time of Migration: </a:t>
            </a:r>
            <a:r>
              <a:rPr lang="en" sz="1900"/>
              <a:t>Neogene</a:t>
            </a:r>
            <a:endParaRPr sz="1900"/>
          </a:p>
          <a:p>
            <a:pPr indent="0" lvl="0" marL="0" rtl="0" algn="l">
              <a:lnSpc>
                <a:spcPct val="100000"/>
              </a:lnSpc>
              <a:spcBef>
                <a:spcPts val="0"/>
              </a:spcBef>
              <a:spcAft>
                <a:spcPts val="1600"/>
              </a:spcAft>
              <a:buNone/>
            </a:pPr>
            <a:r>
              <a:t/>
            </a:r>
            <a:endParaRPr b="1" sz="1900"/>
          </a:p>
        </p:txBody>
      </p:sp>
      <p:pic>
        <p:nvPicPr>
          <p:cNvPr id="198" name="Google Shape;198;p27"/>
          <p:cNvPicPr preferRelativeResize="0"/>
          <p:nvPr/>
        </p:nvPicPr>
        <p:blipFill rotWithShape="1">
          <a:blip r:embed="rId3">
            <a:alphaModFix/>
          </a:blip>
          <a:srcRect b="6200" l="17786" r="44393" t="7554"/>
          <a:stretch/>
        </p:blipFill>
        <p:spPr>
          <a:xfrm>
            <a:off x="5323525" y="199275"/>
            <a:ext cx="3622025" cy="474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Reservoir Characteristics</a:t>
            </a:r>
            <a:endParaRPr/>
          </a:p>
        </p:txBody>
      </p:sp>
      <p:sp>
        <p:nvSpPr>
          <p:cNvPr id="204" name="Google Shape;204;p28"/>
          <p:cNvSpPr txBox="1"/>
          <p:nvPr>
            <p:ph idx="1" type="body"/>
          </p:nvPr>
        </p:nvSpPr>
        <p:spPr>
          <a:xfrm>
            <a:off x="311700" y="1017725"/>
            <a:ext cx="5170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900"/>
              <a:t>Source: </a:t>
            </a:r>
            <a:r>
              <a:rPr lang="en" sz="1900"/>
              <a:t>Jurassic Kimmeridge Clay Formation</a:t>
            </a:r>
            <a:endParaRPr sz="1900"/>
          </a:p>
          <a:p>
            <a:pPr indent="0" lvl="0" marL="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rPr b="1" lang="en" sz="1900"/>
              <a:t>Seal: </a:t>
            </a:r>
            <a:r>
              <a:rPr lang="en" sz="1900"/>
              <a:t>Conformable Eocene Mudstone </a:t>
            </a:r>
            <a:endParaRPr sz="1900"/>
          </a:p>
          <a:p>
            <a:pPr indent="0" lvl="0" marL="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rPr b="1" lang="en" sz="1900"/>
              <a:t>Traps: </a:t>
            </a:r>
            <a:endParaRPr b="1" sz="1900"/>
          </a:p>
          <a:p>
            <a:pPr indent="-349250" lvl="0" marL="914400" rtl="0" algn="l">
              <a:lnSpc>
                <a:spcPct val="100000"/>
              </a:lnSpc>
              <a:spcBef>
                <a:spcPts val="0"/>
              </a:spcBef>
              <a:spcAft>
                <a:spcPts val="0"/>
              </a:spcAft>
              <a:buSzPts val="1900"/>
              <a:buChar char="-"/>
            </a:pPr>
            <a:r>
              <a:rPr lang="en" sz="1900"/>
              <a:t>Anticlinal Structural Trap </a:t>
            </a:r>
            <a:endParaRPr sz="1900"/>
          </a:p>
          <a:p>
            <a:pPr indent="0" lvl="0" marL="914400" rtl="0" algn="l">
              <a:lnSpc>
                <a:spcPct val="100000"/>
              </a:lnSpc>
              <a:spcBef>
                <a:spcPts val="0"/>
              </a:spcBef>
              <a:spcAft>
                <a:spcPts val="0"/>
              </a:spcAft>
              <a:buNone/>
            </a:pPr>
            <a:r>
              <a:rPr lang="en" sz="1900"/>
              <a:t>(Four-way dip closure)</a:t>
            </a:r>
            <a:endParaRPr sz="1900"/>
          </a:p>
          <a:p>
            <a:pPr indent="-349250" lvl="0" marL="914400" rtl="0" algn="l">
              <a:lnSpc>
                <a:spcPct val="100000"/>
              </a:lnSpc>
              <a:spcBef>
                <a:spcPts val="0"/>
              </a:spcBef>
              <a:spcAft>
                <a:spcPts val="0"/>
              </a:spcAft>
              <a:buSzPts val="1900"/>
              <a:buChar char="-"/>
            </a:pPr>
            <a:r>
              <a:rPr lang="en" sz="1900"/>
              <a:t>Syn-sedimentary faulting</a:t>
            </a:r>
            <a:endParaRPr sz="1900"/>
          </a:p>
          <a:p>
            <a:pPr indent="-349250" lvl="0" marL="914400" rtl="0" algn="l">
              <a:lnSpc>
                <a:spcPct val="100000"/>
              </a:lnSpc>
              <a:spcBef>
                <a:spcPts val="0"/>
              </a:spcBef>
              <a:spcAft>
                <a:spcPts val="0"/>
              </a:spcAft>
              <a:buSzPts val="1900"/>
              <a:buChar char="-"/>
            </a:pPr>
            <a:r>
              <a:rPr lang="en" sz="1900"/>
              <a:t>Sedimentary drape</a:t>
            </a:r>
            <a:endParaRPr sz="1900"/>
          </a:p>
          <a:p>
            <a:pPr indent="0" lvl="0" marL="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rPr b="1" lang="en" sz="1900"/>
              <a:t>2 Main Forties Sandstone Reservoir:</a:t>
            </a:r>
            <a:endParaRPr b="1" sz="1900"/>
          </a:p>
          <a:p>
            <a:pPr indent="0" lvl="0" marL="0" rtl="0" algn="l">
              <a:lnSpc>
                <a:spcPct val="100000"/>
              </a:lnSpc>
              <a:spcBef>
                <a:spcPts val="0"/>
              </a:spcBef>
              <a:spcAft>
                <a:spcPts val="0"/>
              </a:spcAft>
              <a:buNone/>
            </a:pPr>
            <a:r>
              <a:rPr b="1" lang="en" sz="1900"/>
              <a:t>	</a:t>
            </a:r>
            <a:r>
              <a:rPr lang="en" sz="1900"/>
              <a:t>Top Charlie Unit and Lower Main Unit</a:t>
            </a:r>
            <a:endParaRPr sz="1900"/>
          </a:p>
          <a:p>
            <a:pPr indent="0" lvl="0" marL="0" rtl="0" algn="l">
              <a:lnSpc>
                <a:spcPct val="100000"/>
              </a:lnSpc>
              <a:spcBef>
                <a:spcPts val="0"/>
              </a:spcBef>
              <a:spcAft>
                <a:spcPts val="1600"/>
              </a:spcAft>
              <a:buNone/>
            </a:pPr>
            <a:r>
              <a:t/>
            </a:r>
            <a:endParaRPr b="1" sz="1900"/>
          </a:p>
        </p:txBody>
      </p:sp>
      <p:pic>
        <p:nvPicPr>
          <p:cNvPr id="205" name="Google Shape;205;p28"/>
          <p:cNvPicPr preferRelativeResize="0"/>
          <p:nvPr/>
        </p:nvPicPr>
        <p:blipFill rotWithShape="1">
          <a:blip r:embed="rId3">
            <a:alphaModFix/>
          </a:blip>
          <a:srcRect b="6200" l="17786" r="44393" t="7554"/>
          <a:stretch/>
        </p:blipFill>
        <p:spPr>
          <a:xfrm>
            <a:off x="5323525" y="199275"/>
            <a:ext cx="3622025" cy="4744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Exploration Workflow</a:t>
            </a:r>
            <a:endParaRPr b="1"/>
          </a:p>
        </p:txBody>
      </p:sp>
      <p:sp>
        <p:nvSpPr>
          <p:cNvPr id="211" name="Google Shape;21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212" name="Google Shape;212;p29"/>
          <p:cNvGrpSpPr/>
          <p:nvPr/>
        </p:nvGrpSpPr>
        <p:grpSpPr>
          <a:xfrm>
            <a:off x="205108" y="1230204"/>
            <a:ext cx="2541284" cy="3482846"/>
            <a:chOff x="0" y="1189989"/>
            <a:chExt cx="2726700" cy="3482846"/>
          </a:xfrm>
        </p:grpSpPr>
        <p:sp>
          <p:nvSpPr>
            <p:cNvPr id="213" name="Google Shape;213;p29"/>
            <p:cNvSpPr/>
            <p:nvPr/>
          </p:nvSpPr>
          <p:spPr>
            <a:xfrm>
              <a:off x="0" y="1189989"/>
              <a:ext cx="2726700" cy="669000"/>
            </a:xfrm>
            <a:prstGeom prst="homePlate">
              <a:avLst>
                <a:gd fmla="val 50000" name="adj"/>
              </a:avLst>
            </a:prstGeom>
            <a:solidFill>
              <a:srgbClr val="B7B7B7"/>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a:solidFill>
                    <a:srgbClr val="FFFFFF"/>
                  </a:solidFill>
                  <a:latin typeface="Roboto"/>
                  <a:ea typeface="Roboto"/>
                  <a:cs typeface="Roboto"/>
                  <a:sym typeface="Roboto"/>
                </a:rPr>
                <a:t>    Geological </a:t>
              </a:r>
              <a:endParaRPr b="1">
                <a:solidFill>
                  <a:srgbClr val="FFFFFF"/>
                </a:solidFill>
                <a:latin typeface="Roboto"/>
                <a:ea typeface="Roboto"/>
                <a:cs typeface="Roboto"/>
                <a:sym typeface="Roboto"/>
              </a:endParaRPr>
            </a:p>
            <a:p>
              <a:pPr indent="0" lvl="0" marL="457200" rtl="0" algn="l">
                <a:spcBef>
                  <a:spcPts val="0"/>
                </a:spcBef>
                <a:spcAft>
                  <a:spcPts val="0"/>
                </a:spcAft>
                <a:buNone/>
              </a:pPr>
              <a:r>
                <a:rPr b="1" lang="en">
                  <a:solidFill>
                    <a:srgbClr val="FFFFFF"/>
                  </a:solidFill>
                  <a:latin typeface="Roboto"/>
                  <a:ea typeface="Roboto"/>
                  <a:cs typeface="Roboto"/>
                  <a:sym typeface="Roboto"/>
                </a:rPr>
                <a:t>    Framework</a:t>
              </a:r>
              <a:endParaRPr b="1">
                <a:solidFill>
                  <a:srgbClr val="FFFFFF"/>
                </a:solidFill>
                <a:latin typeface="Roboto"/>
                <a:ea typeface="Roboto"/>
                <a:cs typeface="Roboto"/>
                <a:sym typeface="Roboto"/>
              </a:endParaRPr>
            </a:p>
          </p:txBody>
        </p:sp>
        <p:sp>
          <p:nvSpPr>
            <p:cNvPr id="214" name="Google Shape;214;p29"/>
            <p:cNvSpPr txBox="1"/>
            <p:nvPr/>
          </p:nvSpPr>
          <p:spPr>
            <a:xfrm>
              <a:off x="114369" y="2057136"/>
              <a:ext cx="23151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B7B7B7"/>
                  </a:solidFill>
                  <a:latin typeface="Roboto"/>
                  <a:ea typeface="Roboto"/>
                  <a:cs typeface="Roboto"/>
                  <a:sym typeface="Roboto"/>
                </a:rPr>
                <a:t>Tectonic History </a:t>
              </a:r>
              <a:endParaRPr b="1" sz="1200">
                <a:solidFill>
                  <a:srgbClr val="B7B7B7"/>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B7B7B7"/>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B7B7B7"/>
                  </a:solidFill>
                  <a:latin typeface="Roboto"/>
                  <a:ea typeface="Roboto"/>
                  <a:cs typeface="Roboto"/>
                  <a:sym typeface="Roboto"/>
                </a:rPr>
                <a:t>Structural Interpretation</a:t>
              </a:r>
              <a:endParaRPr b="1" sz="1200">
                <a:solidFill>
                  <a:srgbClr val="B7B7B7"/>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B7B7B7"/>
                  </a:solidFill>
                  <a:latin typeface="Roboto"/>
                  <a:ea typeface="Roboto"/>
                  <a:cs typeface="Roboto"/>
                  <a:sym typeface="Roboto"/>
                </a:rPr>
                <a:t> -  Faults and folds</a:t>
              </a:r>
              <a:endParaRPr sz="1200">
                <a:solidFill>
                  <a:srgbClr val="B7B7B7"/>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B7B7B7"/>
                  </a:solidFill>
                  <a:latin typeface="Roboto"/>
                  <a:ea typeface="Roboto"/>
                  <a:cs typeface="Roboto"/>
                  <a:sym typeface="Roboto"/>
                </a:rPr>
                <a:t> -  Uplifts</a:t>
              </a:r>
              <a:endParaRPr sz="1200">
                <a:solidFill>
                  <a:srgbClr val="B7B7B7"/>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B7B7B7"/>
                  </a:solidFill>
                  <a:latin typeface="Roboto"/>
                  <a:ea typeface="Roboto"/>
                  <a:cs typeface="Roboto"/>
                  <a:sym typeface="Roboto"/>
                </a:rPr>
                <a:t> -  Structural trends/features</a:t>
              </a:r>
              <a:endParaRPr sz="1200">
                <a:solidFill>
                  <a:srgbClr val="B7B7B7"/>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B7B7B7"/>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B7B7B7"/>
                  </a:solidFill>
                  <a:latin typeface="Roboto"/>
                  <a:ea typeface="Roboto"/>
                  <a:cs typeface="Roboto"/>
                  <a:sym typeface="Roboto"/>
                </a:rPr>
                <a:t>Stratigraphic Interpretation</a:t>
              </a:r>
              <a:endParaRPr b="1" sz="1200">
                <a:solidFill>
                  <a:srgbClr val="B7B7B7"/>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B7B7B7"/>
                  </a:solidFill>
                  <a:latin typeface="Roboto"/>
                  <a:ea typeface="Roboto"/>
                  <a:cs typeface="Roboto"/>
                  <a:sym typeface="Roboto"/>
                </a:rPr>
                <a:t> -  Unconformities</a:t>
              </a:r>
              <a:endParaRPr sz="1200">
                <a:solidFill>
                  <a:srgbClr val="B7B7B7"/>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B7B7B7"/>
                  </a:solidFill>
                  <a:latin typeface="Roboto"/>
                  <a:ea typeface="Roboto"/>
                  <a:cs typeface="Roboto"/>
                  <a:sym typeface="Roboto"/>
                </a:rPr>
                <a:t> -  Packages</a:t>
              </a:r>
              <a:endParaRPr sz="1200">
                <a:solidFill>
                  <a:srgbClr val="B7B7B7"/>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B7B7B7"/>
                  </a:solidFill>
                  <a:latin typeface="Roboto"/>
                  <a:ea typeface="Roboto"/>
                  <a:cs typeface="Roboto"/>
                  <a:sym typeface="Roboto"/>
                </a:rPr>
                <a:t> -  Facies, lithologies, ages</a:t>
              </a:r>
              <a:endParaRPr sz="1200">
                <a:solidFill>
                  <a:srgbClr val="B7B7B7"/>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B7B7B7"/>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B7B7B7"/>
                </a:solidFill>
                <a:latin typeface="Roboto"/>
                <a:ea typeface="Roboto"/>
                <a:cs typeface="Roboto"/>
                <a:sym typeface="Roboto"/>
              </a:endParaRPr>
            </a:p>
          </p:txBody>
        </p:sp>
      </p:grpSp>
      <p:grpSp>
        <p:nvGrpSpPr>
          <p:cNvPr id="215" name="Google Shape;215;p29"/>
          <p:cNvGrpSpPr/>
          <p:nvPr/>
        </p:nvGrpSpPr>
        <p:grpSpPr>
          <a:xfrm>
            <a:off x="2469337" y="1229975"/>
            <a:ext cx="2346382" cy="3483050"/>
            <a:chOff x="2263425" y="1189775"/>
            <a:chExt cx="2541300" cy="3483050"/>
          </a:xfrm>
        </p:grpSpPr>
        <p:sp>
          <p:nvSpPr>
            <p:cNvPr id="216" name="Google Shape;216;p29"/>
            <p:cNvSpPr/>
            <p:nvPr/>
          </p:nvSpPr>
          <p:spPr>
            <a:xfrm>
              <a:off x="2263425" y="1189775"/>
              <a:ext cx="2541300" cy="669000"/>
            </a:xfrm>
            <a:prstGeom prst="chevron">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Volume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Attribute Maps</a:t>
              </a:r>
              <a:endParaRPr b="1">
                <a:solidFill>
                  <a:srgbClr val="FFFFFF"/>
                </a:solidFill>
                <a:latin typeface="Roboto"/>
                <a:ea typeface="Roboto"/>
                <a:cs typeface="Roboto"/>
                <a:sym typeface="Roboto"/>
              </a:endParaRPr>
            </a:p>
          </p:txBody>
        </p:sp>
        <p:sp>
          <p:nvSpPr>
            <p:cNvPr id="217" name="Google Shape;217;p29"/>
            <p:cNvSpPr txBox="1"/>
            <p:nvPr/>
          </p:nvSpPr>
          <p:spPr>
            <a:xfrm>
              <a:off x="2512193" y="2057125"/>
              <a:ext cx="20535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Present Day Conditions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Analyze Key Packages</a:t>
              </a:r>
              <a:endParaRPr b="1" sz="4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Potential Reservoirs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Source Rocks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218" name="Google Shape;218;p29"/>
          <p:cNvGrpSpPr/>
          <p:nvPr/>
        </p:nvGrpSpPr>
        <p:grpSpPr>
          <a:xfrm>
            <a:off x="4536057" y="1229975"/>
            <a:ext cx="2369508" cy="3483050"/>
            <a:chOff x="4329974" y="1189775"/>
            <a:chExt cx="2541300" cy="3483050"/>
          </a:xfrm>
        </p:grpSpPr>
        <p:sp>
          <p:nvSpPr>
            <p:cNvPr id="219" name="Google Shape;219;p29"/>
            <p:cNvSpPr/>
            <p:nvPr/>
          </p:nvSpPr>
          <p:spPr>
            <a:xfrm>
              <a:off x="4329974" y="1189775"/>
              <a:ext cx="2541300" cy="6690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Prospect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Elements</a:t>
              </a:r>
              <a:endParaRPr b="1">
                <a:solidFill>
                  <a:srgbClr val="FFFFFF"/>
                </a:solidFill>
                <a:latin typeface="Roboto"/>
                <a:ea typeface="Roboto"/>
                <a:cs typeface="Roboto"/>
                <a:sym typeface="Roboto"/>
              </a:endParaRPr>
            </a:p>
          </p:txBody>
        </p:sp>
        <p:sp>
          <p:nvSpPr>
            <p:cNvPr id="220" name="Google Shape;220;p29"/>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Source</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Reservoir</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Migration</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Trap</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p:txBody>
        </p:sp>
      </p:grpSp>
      <p:grpSp>
        <p:nvGrpSpPr>
          <p:cNvPr id="221" name="Google Shape;221;p29"/>
          <p:cNvGrpSpPr/>
          <p:nvPr/>
        </p:nvGrpSpPr>
        <p:grpSpPr>
          <a:xfrm>
            <a:off x="6615923" y="1229975"/>
            <a:ext cx="2483612" cy="3483050"/>
            <a:chOff x="6396739" y="1189775"/>
            <a:chExt cx="2541300" cy="3483050"/>
          </a:xfrm>
        </p:grpSpPr>
        <p:sp>
          <p:nvSpPr>
            <p:cNvPr id="222" name="Google Shape;222;p29"/>
            <p:cNvSpPr/>
            <p:nvPr/>
          </p:nvSpPr>
          <p:spPr>
            <a:xfrm>
              <a:off x="6396739" y="1189775"/>
              <a:ext cx="2541300" cy="6690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Prospect Assessment</a:t>
              </a:r>
              <a:endParaRPr b="1">
                <a:solidFill>
                  <a:srgbClr val="FFFFFF"/>
                </a:solidFill>
                <a:latin typeface="Roboto"/>
                <a:ea typeface="Roboto"/>
                <a:cs typeface="Roboto"/>
                <a:sym typeface="Roboto"/>
              </a:endParaRPr>
            </a:p>
          </p:txBody>
        </p:sp>
        <p:sp>
          <p:nvSpPr>
            <p:cNvPr id="223" name="Google Shape;223;p29"/>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Chance of Success</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Trap size</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Hydrocarbon Content</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Compartments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Recovery factor</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CCCCCC"/>
                </a:solidFill>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30"/>
          <p:cNvPicPr preferRelativeResize="0"/>
          <p:nvPr/>
        </p:nvPicPr>
        <p:blipFill rotWithShape="1">
          <a:blip r:embed="rId3">
            <a:alphaModFix/>
          </a:blip>
          <a:srcRect b="6200" l="17786" r="44393" t="7554"/>
          <a:stretch/>
        </p:blipFill>
        <p:spPr>
          <a:xfrm>
            <a:off x="4215150" y="199275"/>
            <a:ext cx="3622025" cy="4744950"/>
          </a:xfrm>
          <a:prstGeom prst="rect">
            <a:avLst/>
          </a:prstGeom>
          <a:noFill/>
          <a:ln>
            <a:noFill/>
          </a:ln>
        </p:spPr>
      </p:pic>
      <p:sp>
        <p:nvSpPr>
          <p:cNvPr id="229" name="Google Shape;229;p30"/>
          <p:cNvSpPr/>
          <p:nvPr/>
        </p:nvSpPr>
        <p:spPr>
          <a:xfrm>
            <a:off x="4697757" y="1349425"/>
            <a:ext cx="2856600" cy="122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30"/>
          <p:cNvPicPr preferRelativeResize="0"/>
          <p:nvPr/>
        </p:nvPicPr>
        <p:blipFill rotWithShape="1">
          <a:blip r:embed="rId4">
            <a:alphaModFix/>
          </a:blip>
          <a:srcRect b="0" l="0" r="0" t="9469"/>
          <a:stretch/>
        </p:blipFill>
        <p:spPr>
          <a:xfrm>
            <a:off x="7680100" y="608375"/>
            <a:ext cx="1265450" cy="4047025"/>
          </a:xfrm>
          <a:prstGeom prst="rect">
            <a:avLst/>
          </a:prstGeom>
          <a:noFill/>
          <a:ln>
            <a:noFill/>
          </a:ln>
        </p:spPr>
      </p:pic>
      <p:sp>
        <p:nvSpPr>
          <p:cNvPr id="231" name="Google Shape;231;p30"/>
          <p:cNvSpPr txBox="1"/>
          <p:nvPr>
            <p:ph idx="1" type="body"/>
          </p:nvPr>
        </p:nvSpPr>
        <p:spPr>
          <a:xfrm>
            <a:off x="311700" y="1349425"/>
            <a:ext cx="3975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600"/>
          </a:p>
          <a:p>
            <a:pPr indent="0" lvl="0" marL="0" rtl="0" algn="l">
              <a:lnSpc>
                <a:spcPct val="100000"/>
              </a:lnSpc>
              <a:spcBef>
                <a:spcPts val="0"/>
              </a:spcBef>
              <a:spcAft>
                <a:spcPts val="0"/>
              </a:spcAft>
              <a:buNone/>
            </a:pPr>
            <a:r>
              <a:t/>
            </a:r>
            <a:endParaRPr sz="1600"/>
          </a:p>
          <a:p>
            <a:pPr indent="0" lvl="0" marL="457200" rtl="0" algn="l">
              <a:lnSpc>
                <a:spcPct val="100000"/>
              </a:lnSpc>
              <a:spcBef>
                <a:spcPts val="0"/>
              </a:spcBef>
              <a:spcAft>
                <a:spcPts val="0"/>
              </a:spcAft>
              <a:buNone/>
            </a:pPr>
            <a:r>
              <a:rPr lang="en" sz="1600"/>
              <a:t>The </a:t>
            </a:r>
            <a:r>
              <a:rPr b="1" lang="en" sz="1600">
                <a:solidFill>
                  <a:srgbClr val="FF0000"/>
                </a:solidFill>
              </a:rPr>
              <a:t>Sandstone Member Unit</a:t>
            </a:r>
            <a:r>
              <a:rPr b="1" lang="en" sz="1600">
                <a:solidFill>
                  <a:srgbClr val="000000"/>
                </a:solidFill>
              </a:rPr>
              <a:t> </a:t>
            </a:r>
            <a:endParaRPr sz="1600">
              <a:solidFill>
                <a:srgbClr val="000000"/>
              </a:solidFill>
            </a:endParaRPr>
          </a:p>
          <a:p>
            <a:pPr indent="0" lvl="0" marL="457200" rtl="0" algn="l">
              <a:lnSpc>
                <a:spcPct val="100000"/>
              </a:lnSpc>
              <a:spcBef>
                <a:spcPts val="0"/>
              </a:spcBef>
              <a:spcAft>
                <a:spcPts val="0"/>
              </a:spcAft>
              <a:buNone/>
            </a:pPr>
            <a:r>
              <a:t/>
            </a:r>
            <a:endParaRPr sz="1000">
              <a:solidFill>
                <a:srgbClr val="000000"/>
              </a:solidFill>
            </a:endParaRPr>
          </a:p>
          <a:p>
            <a:pPr indent="-330200" lvl="0" marL="914400" rtl="0" algn="l">
              <a:lnSpc>
                <a:spcPct val="100000"/>
              </a:lnSpc>
              <a:spcBef>
                <a:spcPts val="0"/>
              </a:spcBef>
              <a:spcAft>
                <a:spcPts val="0"/>
              </a:spcAft>
              <a:buSzPts val="1600"/>
              <a:buAutoNum type="arabicPeriod"/>
            </a:pPr>
            <a:r>
              <a:rPr b="1" lang="en" sz="1600"/>
              <a:t>Top Charlie Sand</a:t>
            </a:r>
            <a:endParaRPr b="1" sz="1600"/>
          </a:p>
          <a:p>
            <a:pPr indent="-330200" lvl="0" marL="914400" rtl="0" algn="l">
              <a:lnSpc>
                <a:spcPct val="100000"/>
              </a:lnSpc>
              <a:spcBef>
                <a:spcPts val="0"/>
              </a:spcBef>
              <a:spcAft>
                <a:spcPts val="0"/>
              </a:spcAft>
              <a:buSzPts val="1600"/>
              <a:buAutoNum type="arabicPeriod"/>
            </a:pPr>
            <a:r>
              <a:rPr b="1" lang="en" sz="1600"/>
              <a:t>Lower Main Sand </a:t>
            </a:r>
            <a:endParaRPr b="1" sz="1600"/>
          </a:p>
          <a:p>
            <a:pPr indent="0" lvl="0" marL="0" rtl="0" algn="l">
              <a:lnSpc>
                <a:spcPct val="100000"/>
              </a:lnSpc>
              <a:spcBef>
                <a:spcPts val="0"/>
              </a:spcBef>
              <a:spcAft>
                <a:spcPts val="0"/>
              </a:spcAft>
              <a:buNone/>
            </a:pPr>
            <a:r>
              <a:t/>
            </a:r>
            <a:endParaRPr sz="1600"/>
          </a:p>
          <a:p>
            <a:pPr indent="0" lvl="0" marL="457200" rtl="0" algn="l">
              <a:lnSpc>
                <a:spcPct val="100000"/>
              </a:lnSpc>
              <a:spcBef>
                <a:spcPts val="0"/>
              </a:spcBef>
              <a:spcAft>
                <a:spcPts val="0"/>
              </a:spcAft>
              <a:buNone/>
            </a:pPr>
            <a:r>
              <a:t/>
            </a:r>
            <a:endParaRPr sz="1600"/>
          </a:p>
        </p:txBody>
      </p:sp>
      <p:cxnSp>
        <p:nvCxnSpPr>
          <p:cNvPr id="232" name="Google Shape;232;p30"/>
          <p:cNvCxnSpPr/>
          <p:nvPr/>
        </p:nvCxnSpPr>
        <p:spPr>
          <a:xfrm flipH="1" rot="10800000">
            <a:off x="3663750" y="1627975"/>
            <a:ext cx="744600" cy="432900"/>
          </a:xfrm>
          <a:prstGeom prst="straightConnector1">
            <a:avLst/>
          </a:prstGeom>
          <a:noFill/>
          <a:ln cap="flat" cmpd="sng" w="9525">
            <a:solidFill>
              <a:srgbClr val="FF0000"/>
            </a:solidFill>
            <a:prstDash val="solid"/>
            <a:round/>
            <a:headEnd len="med" w="med" type="none"/>
            <a:tailEnd len="med" w="med" type="triangle"/>
          </a:ln>
        </p:spPr>
      </p:cxnSp>
      <p:sp>
        <p:nvSpPr>
          <p:cNvPr id="233" name="Google Shape;233;p3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Two SS Units</a:t>
            </a:r>
            <a:endParaRPr b="1" sz="2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a:t>
            </a:r>
            <a:r>
              <a:rPr lang="en"/>
              <a:t>Correlation NE to SW</a:t>
            </a:r>
            <a:endParaRPr b="1" sz="2500"/>
          </a:p>
        </p:txBody>
      </p:sp>
      <p:pic>
        <p:nvPicPr>
          <p:cNvPr id="239" name="Google Shape;239;p31"/>
          <p:cNvPicPr preferRelativeResize="0"/>
          <p:nvPr/>
        </p:nvPicPr>
        <p:blipFill rotWithShape="1">
          <a:blip r:embed="rId3">
            <a:alphaModFix/>
          </a:blip>
          <a:srcRect b="0" l="0" r="3938" t="0"/>
          <a:stretch/>
        </p:blipFill>
        <p:spPr>
          <a:xfrm>
            <a:off x="152400" y="819150"/>
            <a:ext cx="8839199" cy="3346622"/>
          </a:xfrm>
          <a:prstGeom prst="rect">
            <a:avLst/>
          </a:prstGeom>
          <a:noFill/>
          <a:ln>
            <a:noFill/>
          </a:ln>
        </p:spPr>
      </p:pic>
      <p:pic>
        <p:nvPicPr>
          <p:cNvPr id="240" name="Google Shape;240;p31"/>
          <p:cNvPicPr preferRelativeResize="0"/>
          <p:nvPr/>
        </p:nvPicPr>
        <p:blipFill>
          <a:blip r:embed="rId4">
            <a:alphaModFix/>
          </a:blip>
          <a:stretch>
            <a:fillRect/>
          </a:stretch>
        </p:blipFill>
        <p:spPr>
          <a:xfrm>
            <a:off x="152400" y="3913725"/>
            <a:ext cx="1475074" cy="109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 name="Google Shape;67;p14"/>
          <p:cNvPicPr preferRelativeResize="0"/>
          <p:nvPr/>
        </p:nvPicPr>
        <p:blipFill>
          <a:blip r:embed="rId3">
            <a:alphaModFix/>
          </a:blip>
          <a:stretch>
            <a:fillRect/>
          </a:stretch>
        </p:blipFill>
        <p:spPr>
          <a:xfrm>
            <a:off x="1356750" y="205225"/>
            <a:ext cx="6794325" cy="4801326"/>
          </a:xfrm>
          <a:prstGeom prst="rect">
            <a:avLst/>
          </a:prstGeom>
          <a:noFill/>
          <a:ln>
            <a:noFill/>
          </a:ln>
        </p:spPr>
      </p:pic>
      <p:sp>
        <p:nvSpPr>
          <p:cNvPr id="68" name="Google Shape;68;p14"/>
          <p:cNvSpPr/>
          <p:nvPr/>
        </p:nvSpPr>
        <p:spPr>
          <a:xfrm>
            <a:off x="1657375" y="205225"/>
            <a:ext cx="924300" cy="56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Well Correlation NE to SW: </a:t>
            </a:r>
            <a:r>
              <a:rPr b="1" lang="en" sz="2500"/>
              <a:t>Upper Forties Charlie Unit </a:t>
            </a:r>
            <a:endParaRPr b="1" sz="2500"/>
          </a:p>
          <a:p>
            <a:pPr indent="0" lvl="0" marL="0" rtl="0" algn="l">
              <a:spcBef>
                <a:spcPts val="0"/>
              </a:spcBef>
              <a:spcAft>
                <a:spcPts val="0"/>
              </a:spcAft>
              <a:buNone/>
            </a:pPr>
            <a:r>
              <a:t/>
            </a:r>
            <a:endParaRPr/>
          </a:p>
        </p:txBody>
      </p:sp>
      <p:pic>
        <p:nvPicPr>
          <p:cNvPr id="246" name="Google Shape;246;p32"/>
          <p:cNvPicPr preferRelativeResize="0"/>
          <p:nvPr/>
        </p:nvPicPr>
        <p:blipFill rotWithShape="1">
          <a:blip r:embed="rId3">
            <a:alphaModFix/>
          </a:blip>
          <a:srcRect b="0" l="0" r="3938" t="0"/>
          <a:stretch/>
        </p:blipFill>
        <p:spPr>
          <a:xfrm>
            <a:off x="152400" y="819150"/>
            <a:ext cx="8839199" cy="3346622"/>
          </a:xfrm>
          <a:prstGeom prst="rect">
            <a:avLst/>
          </a:prstGeom>
          <a:noFill/>
          <a:ln>
            <a:noFill/>
          </a:ln>
        </p:spPr>
      </p:pic>
      <p:sp>
        <p:nvSpPr>
          <p:cNvPr id="247" name="Google Shape;247;p32"/>
          <p:cNvSpPr/>
          <p:nvPr/>
        </p:nvSpPr>
        <p:spPr>
          <a:xfrm>
            <a:off x="529325" y="1508825"/>
            <a:ext cx="1275900" cy="1002600"/>
          </a:xfrm>
          <a:prstGeom prst="rect">
            <a:avLst/>
          </a:prstGeom>
          <a:solidFill>
            <a:srgbClr val="F8FF1B">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1941375" y="1508825"/>
            <a:ext cx="1275900" cy="904200"/>
          </a:xfrm>
          <a:prstGeom prst="rect">
            <a:avLst/>
          </a:prstGeom>
          <a:solidFill>
            <a:srgbClr val="F8FF1B">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6042325" y="1508825"/>
            <a:ext cx="1466100" cy="1365900"/>
          </a:xfrm>
          <a:prstGeom prst="rect">
            <a:avLst/>
          </a:prstGeom>
          <a:solidFill>
            <a:srgbClr val="F8FF1B">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a:off x="7698625" y="1508825"/>
            <a:ext cx="1275900" cy="708000"/>
          </a:xfrm>
          <a:prstGeom prst="rect">
            <a:avLst/>
          </a:prstGeom>
          <a:solidFill>
            <a:srgbClr val="F8FF1B">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2"/>
          <p:cNvPicPr preferRelativeResize="0"/>
          <p:nvPr/>
        </p:nvPicPr>
        <p:blipFill>
          <a:blip r:embed="rId4">
            <a:alphaModFix/>
          </a:blip>
          <a:stretch>
            <a:fillRect/>
          </a:stretch>
        </p:blipFill>
        <p:spPr>
          <a:xfrm>
            <a:off x="152400" y="3913725"/>
            <a:ext cx="1475074" cy="109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Well Correlation NE to SW: </a:t>
            </a:r>
            <a:r>
              <a:rPr b="1" lang="en" sz="2500"/>
              <a:t>Lower Forties Main Unit </a:t>
            </a:r>
            <a:endParaRPr b="1" sz="2500"/>
          </a:p>
          <a:p>
            <a:pPr indent="0" lvl="0" marL="0" rtl="0" algn="l">
              <a:spcBef>
                <a:spcPts val="0"/>
              </a:spcBef>
              <a:spcAft>
                <a:spcPts val="0"/>
              </a:spcAft>
              <a:buNone/>
            </a:pPr>
            <a:r>
              <a:rPr lang="en"/>
              <a:t>Correlation NE to SW - Top Forties </a:t>
            </a:r>
            <a:endParaRPr/>
          </a:p>
        </p:txBody>
      </p:sp>
      <p:sp>
        <p:nvSpPr>
          <p:cNvPr id="257" name="Google Shape;257;p33"/>
          <p:cNvSpPr/>
          <p:nvPr/>
        </p:nvSpPr>
        <p:spPr>
          <a:xfrm>
            <a:off x="477375" y="2755725"/>
            <a:ext cx="1275900" cy="708000"/>
          </a:xfrm>
          <a:prstGeom prst="rect">
            <a:avLst/>
          </a:prstGeom>
          <a:solidFill>
            <a:srgbClr val="FF810D">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1842050" y="2683000"/>
            <a:ext cx="1275900" cy="708000"/>
          </a:xfrm>
          <a:prstGeom prst="rect">
            <a:avLst/>
          </a:prstGeom>
          <a:solidFill>
            <a:srgbClr val="FF810D">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a:off x="3397225" y="2217750"/>
            <a:ext cx="1275900" cy="778200"/>
          </a:xfrm>
          <a:prstGeom prst="rect">
            <a:avLst/>
          </a:prstGeom>
          <a:solidFill>
            <a:srgbClr val="FF810D">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a:off x="4673125" y="2320496"/>
            <a:ext cx="1275900" cy="572700"/>
          </a:xfrm>
          <a:prstGeom prst="rect">
            <a:avLst/>
          </a:prstGeom>
          <a:solidFill>
            <a:srgbClr val="FF810D">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a:off x="6230475" y="2872748"/>
            <a:ext cx="1275900" cy="328500"/>
          </a:xfrm>
          <a:prstGeom prst="rect">
            <a:avLst/>
          </a:prstGeom>
          <a:solidFill>
            <a:srgbClr val="FF810D">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3"/>
          <p:cNvPicPr preferRelativeResize="0"/>
          <p:nvPr/>
        </p:nvPicPr>
        <p:blipFill rotWithShape="1">
          <a:blip r:embed="rId3">
            <a:alphaModFix/>
          </a:blip>
          <a:srcRect b="0" l="0" r="3938" t="0"/>
          <a:stretch/>
        </p:blipFill>
        <p:spPr>
          <a:xfrm>
            <a:off x="152400" y="789125"/>
            <a:ext cx="8839199" cy="3346622"/>
          </a:xfrm>
          <a:prstGeom prst="rect">
            <a:avLst/>
          </a:prstGeom>
          <a:noFill/>
          <a:ln>
            <a:noFill/>
          </a:ln>
        </p:spPr>
      </p:pic>
      <p:sp>
        <p:nvSpPr>
          <p:cNvPr id="263" name="Google Shape;263;p33"/>
          <p:cNvSpPr/>
          <p:nvPr/>
        </p:nvSpPr>
        <p:spPr>
          <a:xfrm>
            <a:off x="477375" y="2527750"/>
            <a:ext cx="2640600" cy="572700"/>
          </a:xfrm>
          <a:prstGeom prst="rect">
            <a:avLst/>
          </a:prstGeom>
          <a:solidFill>
            <a:srgbClr val="FF4717">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p:nvPr/>
        </p:nvSpPr>
        <p:spPr>
          <a:xfrm>
            <a:off x="3353925" y="2527750"/>
            <a:ext cx="2640600" cy="572700"/>
          </a:xfrm>
          <a:prstGeom prst="rect">
            <a:avLst/>
          </a:prstGeom>
          <a:solidFill>
            <a:srgbClr val="FF4717">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
          <p:cNvSpPr/>
          <p:nvPr/>
        </p:nvSpPr>
        <p:spPr>
          <a:xfrm>
            <a:off x="6230475" y="2527750"/>
            <a:ext cx="1122000" cy="328500"/>
          </a:xfrm>
          <a:prstGeom prst="rect">
            <a:avLst/>
          </a:prstGeom>
          <a:solidFill>
            <a:srgbClr val="FF4717">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33"/>
          <p:cNvPicPr preferRelativeResize="0"/>
          <p:nvPr/>
        </p:nvPicPr>
        <p:blipFill>
          <a:blip r:embed="rId4">
            <a:alphaModFix/>
          </a:blip>
          <a:stretch>
            <a:fillRect/>
          </a:stretch>
        </p:blipFill>
        <p:spPr>
          <a:xfrm>
            <a:off x="152400" y="3913725"/>
            <a:ext cx="1475074" cy="1092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Reservoir Characteristics</a:t>
            </a:r>
            <a:endParaRPr/>
          </a:p>
        </p:txBody>
      </p:sp>
      <p:sp>
        <p:nvSpPr>
          <p:cNvPr id="272" name="Google Shape;272;p34"/>
          <p:cNvSpPr txBox="1"/>
          <p:nvPr>
            <p:ph idx="1" type="body"/>
          </p:nvPr>
        </p:nvSpPr>
        <p:spPr>
          <a:xfrm>
            <a:off x="-121225" y="1208225"/>
            <a:ext cx="5444700" cy="34164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b="1" lang="en" sz="2100"/>
              <a:t>Main </a:t>
            </a:r>
            <a:r>
              <a:rPr b="1" lang="en" sz="2100"/>
              <a:t>Reservoir - Top </a:t>
            </a:r>
            <a:r>
              <a:rPr b="1" lang="en"/>
              <a:t>Forties Charlie Sand </a:t>
            </a:r>
            <a:endParaRPr b="1"/>
          </a:p>
          <a:p>
            <a:pPr indent="228600" lvl="0" marL="457200" rtl="0" algn="l">
              <a:spcBef>
                <a:spcPts val="0"/>
              </a:spcBef>
              <a:spcAft>
                <a:spcPts val="0"/>
              </a:spcAft>
              <a:buNone/>
            </a:pPr>
            <a:r>
              <a:t/>
            </a:r>
            <a:endParaRPr sz="1300"/>
          </a:p>
          <a:p>
            <a:pPr indent="228600" lvl="0" marL="457200" rtl="0" algn="l">
              <a:spcBef>
                <a:spcPts val="0"/>
              </a:spcBef>
              <a:spcAft>
                <a:spcPts val="0"/>
              </a:spcAft>
              <a:buNone/>
            </a:pPr>
            <a:r>
              <a:rPr lang="en"/>
              <a:t>• </a:t>
            </a:r>
            <a:r>
              <a:rPr b="1" lang="en"/>
              <a:t>Age</a:t>
            </a:r>
            <a:r>
              <a:rPr lang="en"/>
              <a:t>: Upper Paleocene</a:t>
            </a:r>
            <a:endParaRPr/>
          </a:p>
          <a:p>
            <a:pPr indent="228600" lvl="0" marL="457200" rtl="0" algn="l">
              <a:spcBef>
                <a:spcPts val="0"/>
              </a:spcBef>
              <a:spcAft>
                <a:spcPts val="0"/>
              </a:spcAft>
              <a:buNone/>
            </a:pPr>
            <a:r>
              <a:rPr lang="en"/>
              <a:t>• </a:t>
            </a:r>
            <a:r>
              <a:rPr b="1" lang="en"/>
              <a:t>Stratigraphic Unit</a:t>
            </a:r>
            <a:r>
              <a:rPr lang="en"/>
              <a:t>: Forties Formation</a:t>
            </a:r>
            <a:endParaRPr/>
          </a:p>
          <a:p>
            <a:pPr indent="228600" lvl="0" marL="457200" rtl="0" algn="l">
              <a:spcBef>
                <a:spcPts val="0"/>
              </a:spcBef>
              <a:spcAft>
                <a:spcPts val="0"/>
              </a:spcAft>
              <a:buNone/>
            </a:pPr>
            <a:r>
              <a:rPr lang="en"/>
              <a:t>• </a:t>
            </a:r>
            <a:r>
              <a:rPr b="1" lang="en"/>
              <a:t>Lithology</a:t>
            </a:r>
            <a:r>
              <a:rPr lang="en"/>
              <a:t>: Litharenites</a:t>
            </a:r>
            <a:endParaRPr/>
          </a:p>
          <a:p>
            <a:pPr indent="228600" lvl="0" marL="457200" rtl="0" algn="l">
              <a:spcBef>
                <a:spcPts val="0"/>
              </a:spcBef>
              <a:spcAft>
                <a:spcPts val="0"/>
              </a:spcAft>
              <a:buNone/>
            </a:pPr>
            <a:r>
              <a:rPr lang="en"/>
              <a:t>• </a:t>
            </a:r>
            <a:r>
              <a:rPr b="1" lang="en"/>
              <a:t>Depositional Environment</a:t>
            </a:r>
            <a:r>
              <a:rPr lang="en"/>
              <a:t>: Submarine fan</a:t>
            </a:r>
            <a:endParaRPr/>
          </a:p>
          <a:p>
            <a:pPr indent="228600" lvl="0" marL="457200" rtl="0" algn="l">
              <a:spcBef>
                <a:spcPts val="0"/>
              </a:spcBef>
              <a:spcAft>
                <a:spcPts val="0"/>
              </a:spcAft>
              <a:buNone/>
            </a:pPr>
            <a:r>
              <a:rPr lang="en"/>
              <a:t>• </a:t>
            </a:r>
            <a:r>
              <a:rPr b="1" lang="en"/>
              <a:t>Productive Facies</a:t>
            </a:r>
            <a:r>
              <a:rPr lang="en"/>
              <a:t>: Channel-fill, lobe, and  </a:t>
            </a:r>
            <a:endParaRPr/>
          </a:p>
          <a:p>
            <a:pPr indent="228600" lvl="0" marL="457200" rtl="0" algn="l">
              <a:spcBef>
                <a:spcPts val="0"/>
              </a:spcBef>
              <a:spcAft>
                <a:spcPts val="0"/>
              </a:spcAft>
              <a:buNone/>
            </a:pPr>
            <a:r>
              <a:rPr lang="en"/>
              <a:t>  interchannel sandstone</a:t>
            </a:r>
            <a:endParaRPr/>
          </a:p>
          <a:p>
            <a:pPr indent="22860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1600"/>
              </a:spcAft>
              <a:buNone/>
            </a:pPr>
            <a:r>
              <a:t/>
            </a:r>
            <a:endParaRPr/>
          </a:p>
        </p:txBody>
      </p:sp>
      <p:pic>
        <p:nvPicPr>
          <p:cNvPr id="273" name="Google Shape;273;p34"/>
          <p:cNvPicPr preferRelativeResize="0"/>
          <p:nvPr/>
        </p:nvPicPr>
        <p:blipFill rotWithShape="1">
          <a:blip r:embed="rId3">
            <a:alphaModFix/>
          </a:blip>
          <a:srcRect b="6200" l="17786" r="44393" t="7554"/>
          <a:stretch/>
        </p:blipFill>
        <p:spPr>
          <a:xfrm>
            <a:off x="5323525" y="199275"/>
            <a:ext cx="3622025" cy="4744950"/>
          </a:xfrm>
          <a:prstGeom prst="rect">
            <a:avLst/>
          </a:prstGeom>
          <a:noFill/>
          <a:ln>
            <a:noFill/>
          </a:ln>
        </p:spPr>
      </p:pic>
      <p:sp>
        <p:nvSpPr>
          <p:cNvPr id="274" name="Google Shape;274;p34"/>
          <p:cNvSpPr/>
          <p:nvPr/>
        </p:nvSpPr>
        <p:spPr>
          <a:xfrm>
            <a:off x="5806125" y="1349425"/>
            <a:ext cx="28566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Reservoir Quality Prediction</a:t>
            </a:r>
            <a:endParaRPr/>
          </a:p>
        </p:txBody>
      </p:sp>
      <p:pic>
        <p:nvPicPr>
          <p:cNvPr id="280" name="Google Shape;280;p35"/>
          <p:cNvPicPr preferRelativeResize="0"/>
          <p:nvPr/>
        </p:nvPicPr>
        <p:blipFill rotWithShape="1">
          <a:blip r:embed="rId3">
            <a:alphaModFix/>
          </a:blip>
          <a:srcRect b="6200" l="17786" r="44393" t="7554"/>
          <a:stretch/>
        </p:blipFill>
        <p:spPr>
          <a:xfrm>
            <a:off x="5323525" y="199275"/>
            <a:ext cx="3622025" cy="4744950"/>
          </a:xfrm>
          <a:prstGeom prst="rect">
            <a:avLst/>
          </a:prstGeom>
          <a:noFill/>
          <a:ln>
            <a:noFill/>
          </a:ln>
        </p:spPr>
      </p:pic>
      <p:sp>
        <p:nvSpPr>
          <p:cNvPr id="281" name="Google Shape;281;p35"/>
          <p:cNvSpPr/>
          <p:nvPr/>
        </p:nvSpPr>
        <p:spPr>
          <a:xfrm>
            <a:off x="5806125" y="1349425"/>
            <a:ext cx="28566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txBox="1"/>
          <p:nvPr>
            <p:ph idx="1" type="body"/>
          </p:nvPr>
        </p:nvSpPr>
        <p:spPr>
          <a:xfrm>
            <a:off x="-121225" y="1208225"/>
            <a:ext cx="5444700" cy="34164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b="1" lang="en" sz="2100"/>
              <a:t>Main Reservoir - Top </a:t>
            </a:r>
            <a:r>
              <a:rPr b="1" lang="en"/>
              <a:t>Forties Charlie Sand </a:t>
            </a:r>
            <a:endParaRPr b="1"/>
          </a:p>
          <a:p>
            <a:pPr indent="0" lvl="0" marL="457200" rtl="0" algn="l">
              <a:spcBef>
                <a:spcPts val="0"/>
              </a:spcBef>
              <a:spcAft>
                <a:spcPts val="0"/>
              </a:spcAft>
              <a:buNone/>
            </a:pPr>
            <a:r>
              <a:t/>
            </a:r>
            <a:endParaRPr sz="1300"/>
          </a:p>
          <a:p>
            <a:pPr indent="0" lvl="0" marL="457200" rtl="0" algn="l">
              <a:spcBef>
                <a:spcPts val="0"/>
              </a:spcBef>
              <a:spcAft>
                <a:spcPts val="0"/>
              </a:spcAft>
              <a:buNone/>
            </a:pPr>
            <a:r>
              <a:rPr b="1" lang="en"/>
              <a:t>Reservoir Rock</a:t>
            </a:r>
            <a:endParaRPr b="1"/>
          </a:p>
          <a:p>
            <a:pPr indent="0" lvl="0" marL="457200" rtl="0" algn="l">
              <a:spcBef>
                <a:spcPts val="0"/>
              </a:spcBef>
              <a:spcAft>
                <a:spcPts val="0"/>
              </a:spcAft>
              <a:buNone/>
            </a:pPr>
            <a:r>
              <a:rPr lang="en"/>
              <a:t>    </a:t>
            </a:r>
            <a:r>
              <a:rPr lang="en"/>
              <a:t>• </a:t>
            </a:r>
            <a:r>
              <a:rPr b="1" lang="en"/>
              <a:t>Porosity (%):</a:t>
            </a:r>
            <a:r>
              <a:rPr lang="en"/>
              <a:t> 25 - 27</a:t>
            </a:r>
            <a:endParaRPr/>
          </a:p>
          <a:p>
            <a:pPr indent="228600" lvl="0" marL="457200" rtl="0" algn="l">
              <a:spcBef>
                <a:spcPts val="0"/>
              </a:spcBef>
              <a:spcAft>
                <a:spcPts val="0"/>
              </a:spcAft>
              <a:buNone/>
            </a:pPr>
            <a:r>
              <a:rPr lang="en"/>
              <a:t>• </a:t>
            </a:r>
            <a:r>
              <a:rPr b="1" lang="en"/>
              <a:t>Permeability (mD): </a:t>
            </a:r>
            <a:r>
              <a:rPr lang="en"/>
              <a:t>200 - 2000</a:t>
            </a:r>
            <a:endParaRPr/>
          </a:p>
          <a:p>
            <a:pPr indent="228600" lvl="0" marL="457200" rtl="0" algn="l">
              <a:spcBef>
                <a:spcPts val="0"/>
              </a:spcBef>
              <a:spcAft>
                <a:spcPts val="0"/>
              </a:spcAft>
              <a:buNone/>
            </a:pPr>
            <a:r>
              <a:rPr lang="en"/>
              <a:t>• </a:t>
            </a:r>
            <a:r>
              <a:rPr b="1" lang="en"/>
              <a:t>Sw: </a:t>
            </a:r>
            <a:r>
              <a:rPr lang="en"/>
              <a:t>Average 23 % range 22 - 32 %</a:t>
            </a:r>
            <a:endParaRPr/>
          </a:p>
          <a:p>
            <a:pPr indent="228600" lvl="0" marL="457200" rtl="0" algn="l">
              <a:spcBef>
                <a:spcPts val="0"/>
              </a:spcBef>
              <a:spcAft>
                <a:spcPts val="0"/>
              </a:spcAft>
              <a:buNone/>
            </a:pPr>
            <a:r>
              <a:rPr lang="en"/>
              <a:t>• </a:t>
            </a:r>
            <a:r>
              <a:rPr b="1" lang="en"/>
              <a:t>Formation Volume Factor: </a:t>
            </a:r>
            <a:r>
              <a:rPr lang="en"/>
              <a:t>1.029</a:t>
            </a:r>
            <a:endParaRPr/>
          </a:p>
          <a:p>
            <a:pPr indent="228600" lvl="0" marL="457200" rtl="0" algn="l">
              <a:spcBef>
                <a:spcPts val="0"/>
              </a:spcBef>
              <a:spcAft>
                <a:spcPts val="0"/>
              </a:spcAft>
              <a:buNone/>
            </a:pPr>
            <a:r>
              <a:rPr lang="en"/>
              <a:t>• </a:t>
            </a:r>
            <a:r>
              <a:rPr b="1" lang="en"/>
              <a:t>Recovery Factor (%):</a:t>
            </a:r>
            <a:r>
              <a:rPr lang="en"/>
              <a:t> 57</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228600" lvl="0" marL="457200" rtl="0" algn="l">
              <a:spcBef>
                <a:spcPts val="0"/>
              </a:spcBef>
              <a:spcAft>
                <a:spcPts val="0"/>
              </a:spcAft>
              <a:buNone/>
            </a:pPr>
            <a:r>
              <a:t/>
            </a:r>
            <a:endParaRPr b="1"/>
          </a:p>
          <a:p>
            <a:pPr indent="22860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311700" y="271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Volume Attributes</a:t>
            </a:r>
            <a:endParaRPr/>
          </a:p>
        </p:txBody>
      </p:sp>
      <p:pic>
        <p:nvPicPr>
          <p:cNvPr id="288" name="Google Shape;288;p36"/>
          <p:cNvPicPr preferRelativeResize="0"/>
          <p:nvPr/>
        </p:nvPicPr>
        <p:blipFill rotWithShape="1">
          <a:blip r:embed="rId3">
            <a:alphaModFix/>
          </a:blip>
          <a:srcRect b="0" l="0" r="0" t="5105"/>
          <a:stretch/>
        </p:blipFill>
        <p:spPr>
          <a:xfrm>
            <a:off x="1966675" y="977725"/>
            <a:ext cx="4967300" cy="3765900"/>
          </a:xfrm>
          <a:prstGeom prst="rect">
            <a:avLst/>
          </a:prstGeom>
          <a:noFill/>
          <a:ln>
            <a:noFill/>
          </a:ln>
        </p:spPr>
      </p:pic>
      <p:sp>
        <p:nvSpPr>
          <p:cNvPr id="289" name="Google Shape;289;p36"/>
          <p:cNvSpPr/>
          <p:nvPr/>
        </p:nvSpPr>
        <p:spPr>
          <a:xfrm>
            <a:off x="1715400" y="1193575"/>
            <a:ext cx="5429400" cy="169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93" name="Shape 293"/>
        <p:cNvGrpSpPr/>
        <p:nvPr/>
      </p:nvGrpSpPr>
      <p:grpSpPr>
        <a:xfrm>
          <a:off x="0" y="0"/>
          <a:ext cx="0" cy="0"/>
          <a:chOff x="0" y="0"/>
          <a:chExt cx="0" cy="0"/>
        </a:xfrm>
      </p:grpSpPr>
      <p:sp>
        <p:nvSpPr>
          <p:cNvPr id="294" name="Google Shape;294;p37"/>
          <p:cNvSpPr txBox="1"/>
          <p:nvPr>
            <p:ph type="title"/>
          </p:nvPr>
        </p:nvSpPr>
        <p:spPr>
          <a:xfrm>
            <a:off x="311700" y="98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3D Volume Attributes</a:t>
            </a:r>
            <a:endParaRPr>
              <a:solidFill>
                <a:srgbClr val="FFFFFF"/>
              </a:solidFill>
            </a:endParaRPr>
          </a:p>
        </p:txBody>
      </p:sp>
      <p:pic>
        <p:nvPicPr>
          <p:cNvPr id="295" name="Google Shape;295;p37"/>
          <p:cNvPicPr preferRelativeResize="0"/>
          <p:nvPr/>
        </p:nvPicPr>
        <p:blipFill>
          <a:blip r:embed="rId3">
            <a:alphaModFix/>
          </a:blip>
          <a:stretch>
            <a:fillRect/>
          </a:stretch>
        </p:blipFill>
        <p:spPr>
          <a:xfrm>
            <a:off x="1202400" y="624575"/>
            <a:ext cx="2920886" cy="2220675"/>
          </a:xfrm>
          <a:prstGeom prst="rect">
            <a:avLst/>
          </a:prstGeom>
          <a:noFill/>
          <a:ln>
            <a:noFill/>
          </a:ln>
        </p:spPr>
      </p:pic>
      <p:pic>
        <p:nvPicPr>
          <p:cNvPr id="296" name="Google Shape;296;p37"/>
          <p:cNvPicPr preferRelativeResize="0"/>
          <p:nvPr/>
        </p:nvPicPr>
        <p:blipFill>
          <a:blip r:embed="rId4">
            <a:alphaModFix/>
          </a:blip>
          <a:stretch>
            <a:fillRect/>
          </a:stretch>
        </p:blipFill>
        <p:spPr>
          <a:xfrm>
            <a:off x="4509050" y="620025"/>
            <a:ext cx="2920875" cy="2229773"/>
          </a:xfrm>
          <a:prstGeom prst="rect">
            <a:avLst/>
          </a:prstGeom>
          <a:noFill/>
          <a:ln>
            <a:noFill/>
          </a:ln>
        </p:spPr>
      </p:pic>
      <p:pic>
        <p:nvPicPr>
          <p:cNvPr id="297" name="Google Shape;297;p37"/>
          <p:cNvPicPr preferRelativeResize="0"/>
          <p:nvPr/>
        </p:nvPicPr>
        <p:blipFill>
          <a:blip r:embed="rId5">
            <a:alphaModFix/>
          </a:blip>
          <a:stretch>
            <a:fillRect/>
          </a:stretch>
        </p:blipFill>
        <p:spPr>
          <a:xfrm>
            <a:off x="1202412" y="2917129"/>
            <a:ext cx="2710775" cy="2072959"/>
          </a:xfrm>
          <a:prstGeom prst="rect">
            <a:avLst/>
          </a:prstGeom>
          <a:noFill/>
          <a:ln>
            <a:noFill/>
          </a:ln>
        </p:spPr>
      </p:pic>
      <p:pic>
        <p:nvPicPr>
          <p:cNvPr id="298" name="Google Shape;298;p37"/>
          <p:cNvPicPr preferRelativeResize="0"/>
          <p:nvPr/>
        </p:nvPicPr>
        <p:blipFill rotWithShape="1">
          <a:blip r:embed="rId6">
            <a:alphaModFix/>
          </a:blip>
          <a:srcRect b="3567" l="0" r="0" t="0"/>
          <a:stretch/>
        </p:blipFill>
        <p:spPr>
          <a:xfrm>
            <a:off x="4468283" y="2849800"/>
            <a:ext cx="2961642" cy="2177625"/>
          </a:xfrm>
          <a:prstGeom prst="rect">
            <a:avLst/>
          </a:prstGeom>
          <a:noFill/>
          <a:ln>
            <a:noFill/>
          </a:ln>
        </p:spPr>
      </p:pic>
      <p:sp>
        <p:nvSpPr>
          <p:cNvPr id="299" name="Google Shape;299;p37"/>
          <p:cNvSpPr txBox="1"/>
          <p:nvPr>
            <p:ph idx="1" type="body"/>
          </p:nvPr>
        </p:nvSpPr>
        <p:spPr>
          <a:xfrm>
            <a:off x="1714575" y="534175"/>
            <a:ext cx="58293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rgbClr val="FFFFFF"/>
                </a:solidFill>
              </a:rPr>
              <a:t>Coherency						    RMS Amplitude														</a:t>
            </a:r>
            <a:endParaRPr sz="1400">
              <a:solidFill>
                <a:srgbClr val="FFFFFF"/>
              </a:solidFill>
            </a:endParaRPr>
          </a:p>
        </p:txBody>
      </p:sp>
      <p:sp>
        <p:nvSpPr>
          <p:cNvPr id="300" name="Google Shape;300;p37"/>
          <p:cNvSpPr txBox="1"/>
          <p:nvPr>
            <p:ph idx="1" type="body"/>
          </p:nvPr>
        </p:nvSpPr>
        <p:spPr>
          <a:xfrm>
            <a:off x="1714575" y="2804975"/>
            <a:ext cx="58293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rgbClr val="FFFFFF"/>
                </a:solidFill>
              </a:rPr>
              <a:t>Ant Tracking				            Quadrature														</a:t>
            </a:r>
            <a:endParaRPr sz="14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04" name="Shape 304"/>
        <p:cNvGrpSpPr/>
        <p:nvPr/>
      </p:nvGrpSpPr>
      <p:grpSpPr>
        <a:xfrm>
          <a:off x="0" y="0"/>
          <a:ext cx="0" cy="0"/>
          <a:chOff x="0" y="0"/>
          <a:chExt cx="0" cy="0"/>
        </a:xfrm>
      </p:grpSpPr>
      <p:sp>
        <p:nvSpPr>
          <p:cNvPr id="305" name="Google Shape;305;p38"/>
          <p:cNvSpPr txBox="1"/>
          <p:nvPr>
            <p:ph type="title"/>
          </p:nvPr>
        </p:nvSpPr>
        <p:spPr>
          <a:xfrm>
            <a:off x="311700" y="98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3D Volume Attributes</a:t>
            </a:r>
            <a:endParaRPr>
              <a:solidFill>
                <a:srgbClr val="FFFFFF"/>
              </a:solidFill>
            </a:endParaRPr>
          </a:p>
        </p:txBody>
      </p:sp>
      <p:pic>
        <p:nvPicPr>
          <p:cNvPr id="306" name="Google Shape;306;p38"/>
          <p:cNvPicPr preferRelativeResize="0"/>
          <p:nvPr/>
        </p:nvPicPr>
        <p:blipFill>
          <a:blip r:embed="rId3">
            <a:alphaModFix/>
          </a:blip>
          <a:stretch>
            <a:fillRect/>
          </a:stretch>
        </p:blipFill>
        <p:spPr>
          <a:xfrm>
            <a:off x="1202400" y="624575"/>
            <a:ext cx="2920886" cy="2220675"/>
          </a:xfrm>
          <a:prstGeom prst="rect">
            <a:avLst/>
          </a:prstGeom>
          <a:noFill/>
          <a:ln>
            <a:noFill/>
          </a:ln>
        </p:spPr>
      </p:pic>
      <p:pic>
        <p:nvPicPr>
          <p:cNvPr id="307" name="Google Shape;307;p38"/>
          <p:cNvPicPr preferRelativeResize="0"/>
          <p:nvPr/>
        </p:nvPicPr>
        <p:blipFill>
          <a:blip r:embed="rId4">
            <a:alphaModFix/>
          </a:blip>
          <a:stretch>
            <a:fillRect/>
          </a:stretch>
        </p:blipFill>
        <p:spPr>
          <a:xfrm>
            <a:off x="4509050" y="620025"/>
            <a:ext cx="2920875" cy="2229773"/>
          </a:xfrm>
          <a:prstGeom prst="rect">
            <a:avLst/>
          </a:prstGeom>
          <a:noFill/>
          <a:ln>
            <a:noFill/>
          </a:ln>
        </p:spPr>
      </p:pic>
      <p:pic>
        <p:nvPicPr>
          <p:cNvPr id="308" name="Google Shape;308;p38"/>
          <p:cNvPicPr preferRelativeResize="0"/>
          <p:nvPr/>
        </p:nvPicPr>
        <p:blipFill>
          <a:blip r:embed="rId5">
            <a:alphaModFix/>
          </a:blip>
          <a:stretch>
            <a:fillRect/>
          </a:stretch>
        </p:blipFill>
        <p:spPr>
          <a:xfrm>
            <a:off x="1202412" y="2917129"/>
            <a:ext cx="2710775" cy="2072959"/>
          </a:xfrm>
          <a:prstGeom prst="rect">
            <a:avLst/>
          </a:prstGeom>
          <a:noFill/>
          <a:ln>
            <a:noFill/>
          </a:ln>
        </p:spPr>
      </p:pic>
      <p:pic>
        <p:nvPicPr>
          <p:cNvPr id="309" name="Google Shape;309;p38"/>
          <p:cNvPicPr preferRelativeResize="0"/>
          <p:nvPr/>
        </p:nvPicPr>
        <p:blipFill rotWithShape="1">
          <a:blip r:embed="rId6">
            <a:alphaModFix/>
          </a:blip>
          <a:srcRect b="3567" l="0" r="0" t="0"/>
          <a:stretch/>
        </p:blipFill>
        <p:spPr>
          <a:xfrm>
            <a:off x="4468283" y="2849800"/>
            <a:ext cx="2961642" cy="2177625"/>
          </a:xfrm>
          <a:prstGeom prst="rect">
            <a:avLst/>
          </a:prstGeom>
          <a:noFill/>
          <a:ln>
            <a:noFill/>
          </a:ln>
        </p:spPr>
      </p:pic>
      <p:sp>
        <p:nvSpPr>
          <p:cNvPr id="310" name="Google Shape;310;p38"/>
          <p:cNvSpPr txBox="1"/>
          <p:nvPr>
            <p:ph idx="1" type="body"/>
          </p:nvPr>
        </p:nvSpPr>
        <p:spPr>
          <a:xfrm>
            <a:off x="1714575" y="534175"/>
            <a:ext cx="58293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rgbClr val="FFFFFF"/>
                </a:solidFill>
              </a:rPr>
              <a:t>Coherency						    RMS Amplitude														</a:t>
            </a:r>
            <a:endParaRPr sz="1400">
              <a:solidFill>
                <a:srgbClr val="FFFFFF"/>
              </a:solidFill>
            </a:endParaRPr>
          </a:p>
        </p:txBody>
      </p:sp>
      <p:sp>
        <p:nvSpPr>
          <p:cNvPr id="311" name="Google Shape;311;p38"/>
          <p:cNvSpPr txBox="1"/>
          <p:nvPr>
            <p:ph idx="1" type="body"/>
          </p:nvPr>
        </p:nvSpPr>
        <p:spPr>
          <a:xfrm>
            <a:off x="1714575" y="2804975"/>
            <a:ext cx="58293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rgbClr val="FFFFFF"/>
                </a:solidFill>
              </a:rPr>
              <a:t>Ant Tracking				            Quadrature														</a:t>
            </a:r>
            <a:endParaRPr sz="1400">
              <a:solidFill>
                <a:srgbClr val="FFFFFF"/>
              </a:solidFill>
            </a:endParaRPr>
          </a:p>
        </p:txBody>
      </p:sp>
      <p:sp>
        <p:nvSpPr>
          <p:cNvPr id="312" name="Google Shape;312;p38"/>
          <p:cNvSpPr/>
          <p:nvPr/>
        </p:nvSpPr>
        <p:spPr>
          <a:xfrm rot="1963378">
            <a:off x="1532056" y="1455323"/>
            <a:ext cx="1010586" cy="56570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
          <p:cNvSpPr/>
          <p:nvPr/>
        </p:nvSpPr>
        <p:spPr>
          <a:xfrm rot="1963378">
            <a:off x="4865656" y="1455323"/>
            <a:ext cx="1010586" cy="56570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8"/>
          <p:cNvSpPr/>
          <p:nvPr/>
        </p:nvSpPr>
        <p:spPr>
          <a:xfrm rot="1963378">
            <a:off x="1451056" y="3751573"/>
            <a:ext cx="1010586" cy="56570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p:nvPr/>
        </p:nvSpPr>
        <p:spPr>
          <a:xfrm rot="1963378">
            <a:off x="4865656" y="3713773"/>
            <a:ext cx="1010586" cy="56570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Exploration Workflow</a:t>
            </a:r>
            <a:endParaRPr b="1"/>
          </a:p>
        </p:txBody>
      </p:sp>
      <p:sp>
        <p:nvSpPr>
          <p:cNvPr id="321" name="Google Shape;32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322" name="Google Shape;322;p39"/>
          <p:cNvGrpSpPr/>
          <p:nvPr/>
        </p:nvGrpSpPr>
        <p:grpSpPr>
          <a:xfrm>
            <a:off x="205108" y="1230204"/>
            <a:ext cx="2541284" cy="3482846"/>
            <a:chOff x="0" y="1189989"/>
            <a:chExt cx="2726700" cy="3482846"/>
          </a:xfrm>
        </p:grpSpPr>
        <p:sp>
          <p:nvSpPr>
            <p:cNvPr id="323" name="Google Shape;323;p39"/>
            <p:cNvSpPr/>
            <p:nvPr/>
          </p:nvSpPr>
          <p:spPr>
            <a:xfrm>
              <a:off x="0" y="1189989"/>
              <a:ext cx="2726700" cy="669000"/>
            </a:xfrm>
            <a:prstGeom prst="homePlate">
              <a:avLst>
                <a:gd fmla="val 50000" name="adj"/>
              </a:avLst>
            </a:prstGeom>
            <a:solidFill>
              <a:srgbClr val="CCCCCC"/>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a:solidFill>
                    <a:srgbClr val="FFFFFF"/>
                  </a:solidFill>
                  <a:latin typeface="Roboto"/>
                  <a:ea typeface="Roboto"/>
                  <a:cs typeface="Roboto"/>
                  <a:sym typeface="Roboto"/>
                </a:rPr>
                <a:t>    Geological </a:t>
              </a:r>
              <a:endParaRPr b="1">
                <a:solidFill>
                  <a:srgbClr val="FFFFFF"/>
                </a:solidFill>
                <a:latin typeface="Roboto"/>
                <a:ea typeface="Roboto"/>
                <a:cs typeface="Roboto"/>
                <a:sym typeface="Roboto"/>
              </a:endParaRPr>
            </a:p>
            <a:p>
              <a:pPr indent="0" lvl="0" marL="457200" rtl="0" algn="l">
                <a:spcBef>
                  <a:spcPts val="0"/>
                </a:spcBef>
                <a:spcAft>
                  <a:spcPts val="0"/>
                </a:spcAft>
                <a:buNone/>
              </a:pPr>
              <a:r>
                <a:rPr b="1" lang="en">
                  <a:solidFill>
                    <a:srgbClr val="FFFFFF"/>
                  </a:solidFill>
                  <a:latin typeface="Roboto"/>
                  <a:ea typeface="Roboto"/>
                  <a:cs typeface="Roboto"/>
                  <a:sym typeface="Roboto"/>
                </a:rPr>
                <a:t>    Framework</a:t>
              </a:r>
              <a:endParaRPr b="1">
                <a:solidFill>
                  <a:srgbClr val="FFFFFF"/>
                </a:solidFill>
                <a:latin typeface="Roboto"/>
                <a:ea typeface="Roboto"/>
                <a:cs typeface="Roboto"/>
                <a:sym typeface="Roboto"/>
              </a:endParaRPr>
            </a:p>
          </p:txBody>
        </p:sp>
        <p:sp>
          <p:nvSpPr>
            <p:cNvPr id="324" name="Google Shape;324;p39"/>
            <p:cNvSpPr txBox="1"/>
            <p:nvPr/>
          </p:nvSpPr>
          <p:spPr>
            <a:xfrm>
              <a:off x="114369" y="2057136"/>
              <a:ext cx="23151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Tectonic History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Structural Interpretation</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Faults and folds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Uplifts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Structural trends/features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Stratigraphic Interpretation</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Unconformities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Packages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Facies, lithologies, ages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CCCCCC"/>
                </a:solidFill>
                <a:latin typeface="Roboto"/>
                <a:ea typeface="Roboto"/>
                <a:cs typeface="Roboto"/>
                <a:sym typeface="Roboto"/>
              </a:endParaRPr>
            </a:p>
          </p:txBody>
        </p:sp>
      </p:grpSp>
      <p:grpSp>
        <p:nvGrpSpPr>
          <p:cNvPr id="325" name="Google Shape;325;p39"/>
          <p:cNvGrpSpPr/>
          <p:nvPr/>
        </p:nvGrpSpPr>
        <p:grpSpPr>
          <a:xfrm>
            <a:off x="2469337" y="1229975"/>
            <a:ext cx="2346382" cy="3483050"/>
            <a:chOff x="2263425" y="1189775"/>
            <a:chExt cx="2541300" cy="3483050"/>
          </a:xfrm>
        </p:grpSpPr>
        <p:sp>
          <p:nvSpPr>
            <p:cNvPr id="326" name="Google Shape;326;p39"/>
            <p:cNvSpPr/>
            <p:nvPr/>
          </p:nvSpPr>
          <p:spPr>
            <a:xfrm>
              <a:off x="2263425" y="1189775"/>
              <a:ext cx="2541300" cy="6690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Volume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Attribute Maps</a:t>
              </a:r>
              <a:endParaRPr b="1">
                <a:solidFill>
                  <a:srgbClr val="FFFFFF"/>
                </a:solidFill>
                <a:latin typeface="Roboto"/>
                <a:ea typeface="Roboto"/>
                <a:cs typeface="Roboto"/>
                <a:sym typeface="Roboto"/>
              </a:endParaRPr>
            </a:p>
          </p:txBody>
        </p:sp>
        <p:sp>
          <p:nvSpPr>
            <p:cNvPr id="327" name="Google Shape;327;p39"/>
            <p:cNvSpPr txBox="1"/>
            <p:nvPr/>
          </p:nvSpPr>
          <p:spPr>
            <a:xfrm>
              <a:off x="2512193" y="2057125"/>
              <a:ext cx="20535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Present Day Conditions</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Analyze Key Packages</a:t>
              </a:r>
              <a:endParaRPr b="1" sz="4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Potential Reservoirs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Source Rocks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p:txBody>
        </p:sp>
      </p:grpSp>
      <p:grpSp>
        <p:nvGrpSpPr>
          <p:cNvPr id="328" name="Google Shape;328;p39"/>
          <p:cNvGrpSpPr/>
          <p:nvPr/>
        </p:nvGrpSpPr>
        <p:grpSpPr>
          <a:xfrm>
            <a:off x="4536057" y="1229975"/>
            <a:ext cx="2369508" cy="3483050"/>
            <a:chOff x="4329974" y="1189775"/>
            <a:chExt cx="2541300" cy="3483050"/>
          </a:xfrm>
        </p:grpSpPr>
        <p:sp>
          <p:nvSpPr>
            <p:cNvPr id="329" name="Google Shape;329;p39"/>
            <p:cNvSpPr/>
            <p:nvPr/>
          </p:nvSpPr>
          <p:spPr>
            <a:xfrm>
              <a:off x="4329974" y="1189775"/>
              <a:ext cx="2541300" cy="669000"/>
            </a:xfrm>
            <a:prstGeom prst="chevron">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Prospect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Elements</a:t>
              </a:r>
              <a:endParaRPr b="1">
                <a:solidFill>
                  <a:srgbClr val="FFFFFF"/>
                </a:solidFill>
                <a:latin typeface="Roboto"/>
                <a:ea typeface="Roboto"/>
                <a:cs typeface="Roboto"/>
                <a:sym typeface="Roboto"/>
              </a:endParaRPr>
            </a:p>
          </p:txBody>
        </p:sp>
        <p:sp>
          <p:nvSpPr>
            <p:cNvPr id="330" name="Google Shape;330;p39"/>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Source</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Reservoir</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Migration</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Trap</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p:txBody>
        </p:sp>
      </p:grpSp>
      <p:grpSp>
        <p:nvGrpSpPr>
          <p:cNvPr id="331" name="Google Shape;331;p39"/>
          <p:cNvGrpSpPr/>
          <p:nvPr/>
        </p:nvGrpSpPr>
        <p:grpSpPr>
          <a:xfrm>
            <a:off x="6615923" y="1229975"/>
            <a:ext cx="2483612" cy="3483050"/>
            <a:chOff x="6396739" y="1189775"/>
            <a:chExt cx="2541300" cy="3483050"/>
          </a:xfrm>
        </p:grpSpPr>
        <p:sp>
          <p:nvSpPr>
            <p:cNvPr id="332" name="Google Shape;332;p39"/>
            <p:cNvSpPr/>
            <p:nvPr/>
          </p:nvSpPr>
          <p:spPr>
            <a:xfrm>
              <a:off x="6396739" y="1189775"/>
              <a:ext cx="2541300" cy="6690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Prospect Assessment</a:t>
              </a:r>
              <a:endParaRPr b="1">
                <a:solidFill>
                  <a:srgbClr val="FFFFFF"/>
                </a:solidFill>
                <a:latin typeface="Roboto"/>
                <a:ea typeface="Roboto"/>
                <a:cs typeface="Roboto"/>
                <a:sym typeface="Roboto"/>
              </a:endParaRPr>
            </a:p>
          </p:txBody>
        </p:sp>
        <p:sp>
          <p:nvSpPr>
            <p:cNvPr id="333" name="Google Shape;333;p39"/>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Chance of Success</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Trap size</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Hydrocarbon Content</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Compartments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Recovery factor</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CCCCCC"/>
                </a:solidFill>
                <a:latin typeface="Roboto"/>
                <a:ea typeface="Roboto"/>
                <a:cs typeface="Roboto"/>
                <a:sym typeface="Roboto"/>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510450" y="218235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Reservoir - </a:t>
            </a:r>
            <a:r>
              <a:rPr lang="en"/>
              <a:t>Upper Forties Charlie Sand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42" name="Shape 342"/>
        <p:cNvGrpSpPr/>
        <p:nvPr/>
      </p:nvGrpSpPr>
      <p:grpSpPr>
        <a:xfrm>
          <a:off x="0" y="0"/>
          <a:ext cx="0" cy="0"/>
          <a:chOff x="0" y="0"/>
          <a:chExt cx="0" cy="0"/>
        </a:xfrm>
      </p:grpSpPr>
      <p:sp>
        <p:nvSpPr>
          <p:cNvPr id="343" name="Google Shape;343;p4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Reservoir </a:t>
            </a:r>
            <a:r>
              <a:rPr lang="en">
                <a:solidFill>
                  <a:srgbClr val="FFFFFF"/>
                </a:solidFill>
              </a:rPr>
              <a:t>(</a:t>
            </a:r>
            <a:r>
              <a:rPr lang="en">
                <a:solidFill>
                  <a:srgbClr val="FFFFFF"/>
                </a:solidFill>
              </a:rPr>
              <a:t>Charlie Sand) -  Time Structure Map</a:t>
            </a:r>
            <a:endParaRPr>
              <a:solidFill>
                <a:srgbClr val="FFFFFF"/>
              </a:solidFill>
            </a:endParaRPr>
          </a:p>
        </p:txBody>
      </p:sp>
      <p:pic>
        <p:nvPicPr>
          <p:cNvPr id="344" name="Google Shape;344;p41"/>
          <p:cNvPicPr preferRelativeResize="0"/>
          <p:nvPr/>
        </p:nvPicPr>
        <p:blipFill>
          <a:blip r:embed="rId3">
            <a:alphaModFix/>
          </a:blip>
          <a:stretch>
            <a:fillRect/>
          </a:stretch>
        </p:blipFill>
        <p:spPr>
          <a:xfrm>
            <a:off x="1830925" y="572700"/>
            <a:ext cx="5826821" cy="4449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Exploration Workflow</a:t>
            </a:r>
            <a:endParaRPr b="1"/>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75" name="Google Shape;75;p15"/>
          <p:cNvGrpSpPr/>
          <p:nvPr/>
        </p:nvGrpSpPr>
        <p:grpSpPr>
          <a:xfrm>
            <a:off x="205108" y="1230204"/>
            <a:ext cx="2541284" cy="3482846"/>
            <a:chOff x="0" y="1189989"/>
            <a:chExt cx="2726700" cy="3482846"/>
          </a:xfrm>
        </p:grpSpPr>
        <p:sp>
          <p:nvSpPr>
            <p:cNvPr id="76" name="Google Shape;76;p15"/>
            <p:cNvSpPr/>
            <p:nvPr/>
          </p:nvSpPr>
          <p:spPr>
            <a:xfrm>
              <a:off x="0" y="1189989"/>
              <a:ext cx="2726700" cy="669000"/>
            </a:xfrm>
            <a:prstGeom prst="homePlate">
              <a:avLst>
                <a:gd fmla="val 50000" name="adj"/>
              </a:avLst>
            </a:prstGeom>
            <a:solidFill>
              <a:srgbClr val="155B54"/>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a:solidFill>
                    <a:srgbClr val="FFFFFF"/>
                  </a:solidFill>
                  <a:latin typeface="Roboto"/>
                  <a:ea typeface="Roboto"/>
                  <a:cs typeface="Roboto"/>
                  <a:sym typeface="Roboto"/>
                </a:rPr>
                <a:t>    Geological </a:t>
              </a:r>
              <a:endParaRPr b="1">
                <a:solidFill>
                  <a:srgbClr val="FFFFFF"/>
                </a:solidFill>
                <a:latin typeface="Roboto"/>
                <a:ea typeface="Roboto"/>
                <a:cs typeface="Roboto"/>
                <a:sym typeface="Roboto"/>
              </a:endParaRPr>
            </a:p>
            <a:p>
              <a:pPr indent="0" lvl="0" marL="457200" rtl="0" algn="l">
                <a:spcBef>
                  <a:spcPts val="0"/>
                </a:spcBef>
                <a:spcAft>
                  <a:spcPts val="0"/>
                </a:spcAft>
                <a:buNone/>
              </a:pPr>
              <a:r>
                <a:rPr b="1" lang="en">
                  <a:solidFill>
                    <a:srgbClr val="FFFFFF"/>
                  </a:solidFill>
                  <a:latin typeface="Roboto"/>
                  <a:ea typeface="Roboto"/>
                  <a:cs typeface="Roboto"/>
                  <a:sym typeface="Roboto"/>
                </a:rPr>
                <a:t>    Framework</a:t>
              </a:r>
              <a:endParaRPr b="1">
                <a:solidFill>
                  <a:srgbClr val="FFFFFF"/>
                </a:solidFill>
                <a:latin typeface="Roboto"/>
                <a:ea typeface="Roboto"/>
                <a:cs typeface="Roboto"/>
                <a:sym typeface="Roboto"/>
              </a:endParaRPr>
            </a:p>
          </p:txBody>
        </p:sp>
        <p:sp>
          <p:nvSpPr>
            <p:cNvPr id="77" name="Google Shape;77;p15"/>
            <p:cNvSpPr txBox="1"/>
            <p:nvPr/>
          </p:nvSpPr>
          <p:spPr>
            <a:xfrm>
              <a:off x="114369" y="2057136"/>
              <a:ext cx="23151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Tectonic History </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Structural Interpretation</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Faults and folds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Uplifts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Structural trends/features</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Stratigraphic Interpretation</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Unconformities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Packages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Facies, lithologies, ages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latin typeface="Roboto"/>
                <a:ea typeface="Roboto"/>
                <a:cs typeface="Roboto"/>
                <a:sym typeface="Roboto"/>
              </a:endParaRPr>
            </a:p>
          </p:txBody>
        </p:sp>
      </p:grpSp>
      <p:grpSp>
        <p:nvGrpSpPr>
          <p:cNvPr id="78" name="Google Shape;78;p15"/>
          <p:cNvGrpSpPr/>
          <p:nvPr/>
        </p:nvGrpSpPr>
        <p:grpSpPr>
          <a:xfrm>
            <a:off x="2469337" y="1229975"/>
            <a:ext cx="2346382" cy="3483050"/>
            <a:chOff x="2263425" y="1189775"/>
            <a:chExt cx="2541300" cy="3483050"/>
          </a:xfrm>
        </p:grpSpPr>
        <p:sp>
          <p:nvSpPr>
            <p:cNvPr id="79" name="Google Shape;79;p15"/>
            <p:cNvSpPr/>
            <p:nvPr/>
          </p:nvSpPr>
          <p:spPr>
            <a:xfrm>
              <a:off x="2263425" y="1189775"/>
              <a:ext cx="2541300" cy="669000"/>
            </a:xfrm>
            <a:prstGeom prst="chevron">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Volume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Attribute Maps</a:t>
              </a:r>
              <a:endParaRPr b="1">
                <a:solidFill>
                  <a:srgbClr val="FFFFFF"/>
                </a:solidFill>
                <a:latin typeface="Roboto"/>
                <a:ea typeface="Roboto"/>
                <a:cs typeface="Roboto"/>
                <a:sym typeface="Roboto"/>
              </a:endParaRPr>
            </a:p>
          </p:txBody>
        </p:sp>
        <p:sp>
          <p:nvSpPr>
            <p:cNvPr id="80" name="Google Shape;80;p15"/>
            <p:cNvSpPr txBox="1"/>
            <p:nvPr/>
          </p:nvSpPr>
          <p:spPr>
            <a:xfrm>
              <a:off x="2512193" y="2057125"/>
              <a:ext cx="20535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Present Day Conditions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Analyze Key Packages</a:t>
              </a:r>
              <a:endParaRPr b="1" sz="4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Potential Reservoirs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Source Rocks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81" name="Google Shape;81;p15"/>
          <p:cNvGrpSpPr/>
          <p:nvPr/>
        </p:nvGrpSpPr>
        <p:grpSpPr>
          <a:xfrm>
            <a:off x="4536057" y="1229975"/>
            <a:ext cx="2369508" cy="3483050"/>
            <a:chOff x="4329974" y="1189775"/>
            <a:chExt cx="2541300" cy="3483050"/>
          </a:xfrm>
        </p:grpSpPr>
        <p:sp>
          <p:nvSpPr>
            <p:cNvPr id="82" name="Google Shape;82;p15"/>
            <p:cNvSpPr/>
            <p:nvPr/>
          </p:nvSpPr>
          <p:spPr>
            <a:xfrm>
              <a:off x="4329974" y="1189775"/>
              <a:ext cx="2541300" cy="669000"/>
            </a:xfrm>
            <a:prstGeom prst="chevron">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Prospect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Elements</a:t>
              </a:r>
              <a:endParaRPr b="1">
                <a:solidFill>
                  <a:srgbClr val="FFFFFF"/>
                </a:solidFill>
                <a:latin typeface="Roboto"/>
                <a:ea typeface="Roboto"/>
                <a:cs typeface="Roboto"/>
                <a:sym typeface="Roboto"/>
              </a:endParaRPr>
            </a:p>
          </p:txBody>
        </p:sp>
        <p:sp>
          <p:nvSpPr>
            <p:cNvPr id="83" name="Google Shape;83;p15"/>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Source</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Reservoir</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Migration</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Trap</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p:txBody>
        </p:sp>
      </p:grpSp>
      <p:grpSp>
        <p:nvGrpSpPr>
          <p:cNvPr id="84" name="Google Shape;84;p15"/>
          <p:cNvGrpSpPr/>
          <p:nvPr/>
        </p:nvGrpSpPr>
        <p:grpSpPr>
          <a:xfrm>
            <a:off x="6615923" y="1229975"/>
            <a:ext cx="2483612" cy="3483050"/>
            <a:chOff x="6396739" y="1189775"/>
            <a:chExt cx="2541300" cy="3483050"/>
          </a:xfrm>
        </p:grpSpPr>
        <p:sp>
          <p:nvSpPr>
            <p:cNvPr id="85" name="Google Shape;85;p15"/>
            <p:cNvSpPr/>
            <p:nvPr/>
          </p:nvSpPr>
          <p:spPr>
            <a:xfrm>
              <a:off x="6396739" y="1189775"/>
              <a:ext cx="2541300" cy="669000"/>
            </a:xfrm>
            <a:prstGeom prst="chevron">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Prospect Assessment</a:t>
              </a:r>
              <a:endParaRPr b="1">
                <a:solidFill>
                  <a:srgbClr val="FFFFFF"/>
                </a:solidFill>
                <a:latin typeface="Roboto"/>
                <a:ea typeface="Roboto"/>
                <a:cs typeface="Roboto"/>
                <a:sym typeface="Roboto"/>
              </a:endParaRPr>
            </a:p>
          </p:txBody>
        </p:sp>
        <p:sp>
          <p:nvSpPr>
            <p:cNvPr id="86" name="Google Shape;86;p15"/>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Chance of Success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Trap size</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Hydrocarbon Content</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Compartments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Recovery factor</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CCCCCC"/>
                </a:solidFill>
                <a:latin typeface="Roboto"/>
                <a:ea typeface="Roboto"/>
                <a:cs typeface="Roboto"/>
                <a:sym typeface="Robo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48" name="Shape 348"/>
        <p:cNvGrpSpPr/>
        <p:nvPr/>
      </p:nvGrpSpPr>
      <p:grpSpPr>
        <a:xfrm>
          <a:off x="0" y="0"/>
          <a:ext cx="0" cy="0"/>
          <a:chOff x="0" y="0"/>
          <a:chExt cx="0" cy="0"/>
        </a:xfrm>
      </p:grpSpPr>
      <p:sp>
        <p:nvSpPr>
          <p:cNvPr id="349" name="Google Shape;349;p4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rgbClr val="FFFFFF"/>
                </a:solidFill>
              </a:rPr>
              <a:t>Reservoir </a:t>
            </a:r>
            <a:r>
              <a:rPr lang="en">
                <a:solidFill>
                  <a:srgbClr val="FFFFFF"/>
                </a:solidFill>
              </a:rPr>
              <a:t>(Charlie Sand) -  Isochron Map</a:t>
            </a:r>
            <a:endParaRPr>
              <a:solidFill>
                <a:srgbClr val="FFFFFF"/>
              </a:solidFill>
            </a:endParaRPr>
          </a:p>
          <a:p>
            <a:pPr indent="0" lvl="0" marL="0" rtl="0" algn="l">
              <a:spcBef>
                <a:spcPts val="0"/>
              </a:spcBef>
              <a:spcAft>
                <a:spcPts val="0"/>
              </a:spcAft>
              <a:buNone/>
            </a:pPr>
            <a:r>
              <a:t/>
            </a:r>
            <a:endParaRPr b="1">
              <a:solidFill>
                <a:srgbClr val="FFFFFF"/>
              </a:solidFill>
            </a:endParaRPr>
          </a:p>
        </p:txBody>
      </p:sp>
      <p:pic>
        <p:nvPicPr>
          <p:cNvPr id="350" name="Google Shape;350;p42"/>
          <p:cNvPicPr preferRelativeResize="0"/>
          <p:nvPr/>
        </p:nvPicPr>
        <p:blipFill>
          <a:blip r:embed="rId3">
            <a:alphaModFix/>
          </a:blip>
          <a:stretch>
            <a:fillRect/>
          </a:stretch>
        </p:blipFill>
        <p:spPr>
          <a:xfrm>
            <a:off x="1656826" y="572700"/>
            <a:ext cx="5830336" cy="4447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4" name="Shape 354"/>
        <p:cNvGrpSpPr/>
        <p:nvPr/>
      </p:nvGrpSpPr>
      <p:grpSpPr>
        <a:xfrm>
          <a:off x="0" y="0"/>
          <a:ext cx="0" cy="0"/>
          <a:chOff x="0" y="0"/>
          <a:chExt cx="0" cy="0"/>
        </a:xfrm>
      </p:grpSpPr>
      <p:sp>
        <p:nvSpPr>
          <p:cNvPr id="355" name="Google Shape;355;p4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Reservoir </a:t>
            </a:r>
            <a:r>
              <a:rPr lang="en">
                <a:solidFill>
                  <a:srgbClr val="FFFFFF"/>
                </a:solidFill>
              </a:rPr>
              <a:t>(Charlie Sand) - </a:t>
            </a:r>
            <a:r>
              <a:rPr lang="en" sz="2700">
                <a:solidFill>
                  <a:srgbClr val="FFFFFF"/>
                </a:solidFill>
              </a:rPr>
              <a:t> </a:t>
            </a:r>
            <a:r>
              <a:rPr lang="en" sz="2600">
                <a:solidFill>
                  <a:srgbClr val="FFFFFF"/>
                </a:solidFill>
              </a:rPr>
              <a:t>RMS Amplitude </a:t>
            </a:r>
            <a:endParaRPr sz="2600">
              <a:solidFill>
                <a:srgbClr val="FFFFFF"/>
              </a:solidFill>
            </a:endParaRPr>
          </a:p>
        </p:txBody>
      </p:sp>
      <p:pic>
        <p:nvPicPr>
          <p:cNvPr id="356" name="Google Shape;356;p43"/>
          <p:cNvPicPr preferRelativeResize="0"/>
          <p:nvPr/>
        </p:nvPicPr>
        <p:blipFill>
          <a:blip r:embed="rId3">
            <a:alphaModFix/>
          </a:blip>
          <a:stretch>
            <a:fillRect/>
          </a:stretch>
        </p:blipFill>
        <p:spPr>
          <a:xfrm>
            <a:off x="1775800" y="690450"/>
            <a:ext cx="5592403" cy="4266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60" name="Shape 360"/>
        <p:cNvGrpSpPr/>
        <p:nvPr/>
      </p:nvGrpSpPr>
      <p:grpSpPr>
        <a:xfrm>
          <a:off x="0" y="0"/>
          <a:ext cx="0" cy="0"/>
          <a:chOff x="0" y="0"/>
          <a:chExt cx="0" cy="0"/>
        </a:xfrm>
      </p:grpSpPr>
      <p:sp>
        <p:nvSpPr>
          <p:cNvPr id="361" name="Google Shape;361;p4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Reservoir </a:t>
            </a:r>
            <a:r>
              <a:rPr lang="en">
                <a:solidFill>
                  <a:srgbClr val="FFFFFF"/>
                </a:solidFill>
              </a:rPr>
              <a:t>(Charlie Sand) </a:t>
            </a:r>
            <a:endParaRPr sz="2600">
              <a:solidFill>
                <a:srgbClr val="FFFFFF"/>
              </a:solidFill>
            </a:endParaRPr>
          </a:p>
        </p:txBody>
      </p:sp>
      <p:pic>
        <p:nvPicPr>
          <p:cNvPr id="362" name="Google Shape;362;p44"/>
          <p:cNvPicPr preferRelativeResize="0"/>
          <p:nvPr/>
        </p:nvPicPr>
        <p:blipFill rotWithShape="1">
          <a:blip r:embed="rId3">
            <a:alphaModFix/>
          </a:blip>
          <a:srcRect b="12617" l="0" r="0" t="0"/>
          <a:stretch/>
        </p:blipFill>
        <p:spPr>
          <a:xfrm>
            <a:off x="1679825" y="797138"/>
            <a:ext cx="2892174" cy="1927776"/>
          </a:xfrm>
          <a:prstGeom prst="rect">
            <a:avLst/>
          </a:prstGeom>
          <a:noFill/>
          <a:ln>
            <a:noFill/>
          </a:ln>
        </p:spPr>
      </p:pic>
      <p:pic>
        <p:nvPicPr>
          <p:cNvPr id="363" name="Google Shape;363;p44"/>
          <p:cNvPicPr preferRelativeResize="0"/>
          <p:nvPr/>
        </p:nvPicPr>
        <p:blipFill rotWithShape="1">
          <a:blip r:embed="rId4">
            <a:alphaModFix/>
          </a:blip>
          <a:srcRect b="10128" l="0" r="0" t="0"/>
          <a:stretch/>
        </p:blipFill>
        <p:spPr>
          <a:xfrm>
            <a:off x="4398800" y="767250"/>
            <a:ext cx="2976075" cy="2042550"/>
          </a:xfrm>
          <a:prstGeom prst="rect">
            <a:avLst/>
          </a:prstGeom>
          <a:noFill/>
          <a:ln>
            <a:noFill/>
          </a:ln>
        </p:spPr>
      </p:pic>
      <p:pic>
        <p:nvPicPr>
          <p:cNvPr id="364" name="Google Shape;364;p44"/>
          <p:cNvPicPr preferRelativeResize="0"/>
          <p:nvPr/>
        </p:nvPicPr>
        <p:blipFill rotWithShape="1">
          <a:blip r:embed="rId5">
            <a:alphaModFix/>
          </a:blip>
          <a:srcRect b="14081" l="0" r="0" t="0"/>
          <a:stretch/>
        </p:blipFill>
        <p:spPr>
          <a:xfrm>
            <a:off x="552450" y="3228700"/>
            <a:ext cx="2600475" cy="1704275"/>
          </a:xfrm>
          <a:prstGeom prst="rect">
            <a:avLst/>
          </a:prstGeom>
          <a:noFill/>
          <a:ln>
            <a:noFill/>
          </a:ln>
        </p:spPr>
      </p:pic>
      <p:pic>
        <p:nvPicPr>
          <p:cNvPr id="365" name="Google Shape;365;p44"/>
          <p:cNvPicPr preferRelativeResize="0"/>
          <p:nvPr/>
        </p:nvPicPr>
        <p:blipFill rotWithShape="1">
          <a:blip r:embed="rId6">
            <a:alphaModFix/>
          </a:blip>
          <a:srcRect b="10426" l="0" r="0" t="0"/>
          <a:stretch/>
        </p:blipFill>
        <p:spPr>
          <a:xfrm>
            <a:off x="3271763" y="3192413"/>
            <a:ext cx="2600475" cy="1776850"/>
          </a:xfrm>
          <a:prstGeom prst="rect">
            <a:avLst/>
          </a:prstGeom>
          <a:noFill/>
          <a:ln>
            <a:noFill/>
          </a:ln>
        </p:spPr>
      </p:pic>
      <p:pic>
        <p:nvPicPr>
          <p:cNvPr id="366" name="Google Shape;366;p44"/>
          <p:cNvPicPr preferRelativeResize="0"/>
          <p:nvPr/>
        </p:nvPicPr>
        <p:blipFill>
          <a:blip r:embed="rId7">
            <a:alphaModFix/>
          </a:blip>
          <a:stretch>
            <a:fillRect/>
          </a:stretch>
        </p:blipFill>
        <p:spPr>
          <a:xfrm>
            <a:off x="6089275" y="3192413"/>
            <a:ext cx="2392525" cy="1825049"/>
          </a:xfrm>
          <a:prstGeom prst="rect">
            <a:avLst/>
          </a:prstGeom>
          <a:noFill/>
          <a:ln>
            <a:noFill/>
          </a:ln>
        </p:spPr>
      </p:pic>
      <p:sp>
        <p:nvSpPr>
          <p:cNvPr id="367" name="Google Shape;367;p44"/>
          <p:cNvSpPr txBox="1"/>
          <p:nvPr>
            <p:ph idx="1" type="body"/>
          </p:nvPr>
        </p:nvSpPr>
        <p:spPr>
          <a:xfrm>
            <a:off x="1545575" y="503150"/>
            <a:ext cx="58293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1400">
                <a:solidFill>
                  <a:srgbClr val="FFFFFF"/>
                </a:solidFill>
              </a:rPr>
              <a:t>Isochron    		</a:t>
            </a:r>
            <a:r>
              <a:rPr b="1" lang="en" sz="1400">
                <a:solidFill>
                  <a:srgbClr val="FFFFFF"/>
                </a:solidFill>
              </a:rPr>
              <a:t>          		        Time-Structure														</a:t>
            </a:r>
            <a:endParaRPr b="1" sz="1400">
              <a:solidFill>
                <a:srgbClr val="FFFFFF"/>
              </a:solidFill>
            </a:endParaRPr>
          </a:p>
        </p:txBody>
      </p:sp>
      <p:sp>
        <p:nvSpPr>
          <p:cNvPr id="368" name="Google Shape;368;p44"/>
          <p:cNvSpPr txBox="1"/>
          <p:nvPr>
            <p:ph idx="1" type="body"/>
          </p:nvPr>
        </p:nvSpPr>
        <p:spPr>
          <a:xfrm>
            <a:off x="263550" y="2949350"/>
            <a:ext cx="85206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rgbClr val="FFFFFF"/>
                </a:solidFill>
              </a:rPr>
              <a:t>1. </a:t>
            </a:r>
            <a:r>
              <a:rPr lang="en" sz="1400">
                <a:solidFill>
                  <a:srgbClr val="FFFFFF"/>
                </a:solidFill>
              </a:rPr>
              <a:t> RMS Amplitude</a:t>
            </a:r>
            <a:r>
              <a:rPr lang="en" sz="1400">
                <a:solidFill>
                  <a:srgbClr val="FFFFFF"/>
                </a:solidFill>
              </a:rPr>
              <a:t>			2. Quadrature 			            3. Coherency														</a:t>
            </a:r>
            <a:endParaRPr sz="1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72" name="Shape 372"/>
        <p:cNvGrpSpPr/>
        <p:nvPr/>
      </p:nvGrpSpPr>
      <p:grpSpPr>
        <a:xfrm>
          <a:off x="0" y="0"/>
          <a:ext cx="0" cy="0"/>
          <a:chOff x="0" y="0"/>
          <a:chExt cx="0" cy="0"/>
        </a:xfrm>
      </p:grpSpPr>
      <p:sp>
        <p:nvSpPr>
          <p:cNvPr id="373" name="Google Shape;373;p4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Reservoir </a:t>
            </a:r>
            <a:r>
              <a:rPr lang="en">
                <a:solidFill>
                  <a:srgbClr val="FFFFFF"/>
                </a:solidFill>
              </a:rPr>
              <a:t>(Charlie Sand) </a:t>
            </a:r>
            <a:endParaRPr sz="2600">
              <a:solidFill>
                <a:srgbClr val="FFFFFF"/>
              </a:solidFill>
            </a:endParaRPr>
          </a:p>
        </p:txBody>
      </p:sp>
      <p:pic>
        <p:nvPicPr>
          <p:cNvPr id="374" name="Google Shape;374;p45"/>
          <p:cNvPicPr preferRelativeResize="0"/>
          <p:nvPr/>
        </p:nvPicPr>
        <p:blipFill rotWithShape="1">
          <a:blip r:embed="rId3">
            <a:alphaModFix/>
          </a:blip>
          <a:srcRect b="12617" l="0" r="0" t="0"/>
          <a:stretch/>
        </p:blipFill>
        <p:spPr>
          <a:xfrm>
            <a:off x="1679825" y="797138"/>
            <a:ext cx="2892174" cy="1927776"/>
          </a:xfrm>
          <a:prstGeom prst="rect">
            <a:avLst/>
          </a:prstGeom>
          <a:noFill/>
          <a:ln>
            <a:noFill/>
          </a:ln>
        </p:spPr>
      </p:pic>
      <p:pic>
        <p:nvPicPr>
          <p:cNvPr id="375" name="Google Shape;375;p45"/>
          <p:cNvPicPr preferRelativeResize="0"/>
          <p:nvPr/>
        </p:nvPicPr>
        <p:blipFill rotWithShape="1">
          <a:blip r:embed="rId4">
            <a:alphaModFix/>
          </a:blip>
          <a:srcRect b="10128" l="0" r="0" t="0"/>
          <a:stretch/>
        </p:blipFill>
        <p:spPr>
          <a:xfrm>
            <a:off x="4398800" y="767250"/>
            <a:ext cx="2976075" cy="2042550"/>
          </a:xfrm>
          <a:prstGeom prst="rect">
            <a:avLst/>
          </a:prstGeom>
          <a:noFill/>
          <a:ln>
            <a:noFill/>
          </a:ln>
        </p:spPr>
      </p:pic>
      <p:pic>
        <p:nvPicPr>
          <p:cNvPr id="376" name="Google Shape;376;p45"/>
          <p:cNvPicPr preferRelativeResize="0"/>
          <p:nvPr/>
        </p:nvPicPr>
        <p:blipFill rotWithShape="1">
          <a:blip r:embed="rId5">
            <a:alphaModFix/>
          </a:blip>
          <a:srcRect b="14081" l="0" r="0" t="0"/>
          <a:stretch/>
        </p:blipFill>
        <p:spPr>
          <a:xfrm>
            <a:off x="552450" y="3228700"/>
            <a:ext cx="2600475" cy="1704275"/>
          </a:xfrm>
          <a:prstGeom prst="rect">
            <a:avLst/>
          </a:prstGeom>
          <a:noFill/>
          <a:ln>
            <a:noFill/>
          </a:ln>
        </p:spPr>
      </p:pic>
      <p:pic>
        <p:nvPicPr>
          <p:cNvPr id="377" name="Google Shape;377;p45"/>
          <p:cNvPicPr preferRelativeResize="0"/>
          <p:nvPr/>
        </p:nvPicPr>
        <p:blipFill rotWithShape="1">
          <a:blip r:embed="rId6">
            <a:alphaModFix/>
          </a:blip>
          <a:srcRect b="10426" l="0" r="0" t="0"/>
          <a:stretch/>
        </p:blipFill>
        <p:spPr>
          <a:xfrm>
            <a:off x="3271763" y="3192438"/>
            <a:ext cx="2600475" cy="1776850"/>
          </a:xfrm>
          <a:prstGeom prst="rect">
            <a:avLst/>
          </a:prstGeom>
          <a:noFill/>
          <a:ln>
            <a:noFill/>
          </a:ln>
        </p:spPr>
      </p:pic>
      <p:pic>
        <p:nvPicPr>
          <p:cNvPr id="378" name="Google Shape;378;p45"/>
          <p:cNvPicPr preferRelativeResize="0"/>
          <p:nvPr/>
        </p:nvPicPr>
        <p:blipFill>
          <a:blip r:embed="rId7">
            <a:alphaModFix/>
          </a:blip>
          <a:stretch>
            <a:fillRect/>
          </a:stretch>
        </p:blipFill>
        <p:spPr>
          <a:xfrm>
            <a:off x="6089275" y="3192413"/>
            <a:ext cx="2392525" cy="1825049"/>
          </a:xfrm>
          <a:prstGeom prst="rect">
            <a:avLst/>
          </a:prstGeom>
          <a:noFill/>
          <a:ln>
            <a:noFill/>
          </a:ln>
        </p:spPr>
      </p:pic>
      <p:sp>
        <p:nvSpPr>
          <p:cNvPr id="379" name="Google Shape;379;p45"/>
          <p:cNvSpPr txBox="1"/>
          <p:nvPr>
            <p:ph idx="1" type="body"/>
          </p:nvPr>
        </p:nvSpPr>
        <p:spPr>
          <a:xfrm>
            <a:off x="263550" y="2949350"/>
            <a:ext cx="85206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rgbClr val="FFFFFF"/>
                </a:solidFill>
              </a:rPr>
              <a:t>1.  RMS Amplitude			2. Quadrature 			            3. Coherency														</a:t>
            </a:r>
            <a:endParaRPr sz="1400">
              <a:solidFill>
                <a:srgbClr val="FFFFFF"/>
              </a:solidFill>
            </a:endParaRPr>
          </a:p>
        </p:txBody>
      </p:sp>
      <p:sp>
        <p:nvSpPr>
          <p:cNvPr id="380" name="Google Shape;380;p45"/>
          <p:cNvSpPr txBox="1"/>
          <p:nvPr>
            <p:ph idx="1" type="body"/>
          </p:nvPr>
        </p:nvSpPr>
        <p:spPr>
          <a:xfrm>
            <a:off x="1545575" y="503150"/>
            <a:ext cx="58293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1400">
                <a:solidFill>
                  <a:srgbClr val="FFFFFF"/>
                </a:solidFill>
              </a:rPr>
              <a:t>Isochron    		          		        Time-Structure														</a:t>
            </a:r>
            <a:endParaRPr b="1" sz="1400">
              <a:solidFill>
                <a:srgbClr val="FFFFFF"/>
              </a:solidFill>
            </a:endParaRPr>
          </a:p>
        </p:txBody>
      </p:sp>
      <p:sp>
        <p:nvSpPr>
          <p:cNvPr id="381" name="Google Shape;381;p45"/>
          <p:cNvSpPr/>
          <p:nvPr/>
        </p:nvSpPr>
        <p:spPr>
          <a:xfrm rot="1963347">
            <a:off x="818964" y="3966133"/>
            <a:ext cx="970642" cy="54598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5"/>
          <p:cNvSpPr/>
          <p:nvPr/>
        </p:nvSpPr>
        <p:spPr>
          <a:xfrm rot="1962918">
            <a:off x="1989036" y="1619262"/>
            <a:ext cx="1036885" cy="56287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5"/>
          <p:cNvSpPr/>
          <p:nvPr/>
        </p:nvSpPr>
        <p:spPr>
          <a:xfrm rot="1962918">
            <a:off x="4730811" y="1601137"/>
            <a:ext cx="1036885" cy="56287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p:nvPr/>
        </p:nvSpPr>
        <p:spPr>
          <a:xfrm rot="1963347">
            <a:off x="3530789" y="3966133"/>
            <a:ext cx="970642" cy="54598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5"/>
          <p:cNvSpPr/>
          <p:nvPr/>
        </p:nvSpPr>
        <p:spPr>
          <a:xfrm rot="1963347">
            <a:off x="6333664" y="3868258"/>
            <a:ext cx="970642" cy="54598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6"/>
          <p:cNvSpPr txBox="1"/>
          <p:nvPr>
            <p:ph type="title"/>
          </p:nvPr>
        </p:nvSpPr>
        <p:spPr>
          <a:xfrm>
            <a:off x="510450" y="218235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Seal - </a:t>
            </a:r>
            <a:r>
              <a:rPr lang="en"/>
              <a:t>Balder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94" name="Shape 394"/>
        <p:cNvGrpSpPr/>
        <p:nvPr/>
      </p:nvGrpSpPr>
      <p:grpSpPr>
        <a:xfrm>
          <a:off x="0" y="0"/>
          <a:ext cx="0" cy="0"/>
          <a:chOff x="0" y="0"/>
          <a:chExt cx="0" cy="0"/>
        </a:xfrm>
      </p:grpSpPr>
      <p:sp>
        <p:nvSpPr>
          <p:cNvPr id="395" name="Google Shape;395;p4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Seal </a:t>
            </a:r>
            <a:r>
              <a:rPr lang="en">
                <a:solidFill>
                  <a:srgbClr val="FFFFFF"/>
                </a:solidFill>
              </a:rPr>
              <a:t>(Balder) </a:t>
            </a:r>
            <a:r>
              <a:rPr lang="en">
                <a:solidFill>
                  <a:srgbClr val="FFFFFF"/>
                </a:solidFill>
              </a:rPr>
              <a:t>- </a:t>
            </a:r>
            <a:r>
              <a:rPr lang="en" sz="2700">
                <a:solidFill>
                  <a:srgbClr val="FFFFFF"/>
                </a:solidFill>
              </a:rPr>
              <a:t> </a:t>
            </a:r>
            <a:r>
              <a:rPr lang="en" sz="2600">
                <a:solidFill>
                  <a:srgbClr val="FFFFFF"/>
                </a:solidFill>
              </a:rPr>
              <a:t>RMS Amplitude </a:t>
            </a:r>
            <a:endParaRPr sz="2600">
              <a:solidFill>
                <a:srgbClr val="FFFFFF"/>
              </a:solidFill>
            </a:endParaRPr>
          </a:p>
        </p:txBody>
      </p:sp>
      <p:pic>
        <p:nvPicPr>
          <p:cNvPr id="396" name="Google Shape;396;p47"/>
          <p:cNvPicPr preferRelativeResize="0"/>
          <p:nvPr/>
        </p:nvPicPr>
        <p:blipFill>
          <a:blip r:embed="rId3">
            <a:alphaModFix/>
          </a:blip>
          <a:stretch>
            <a:fillRect/>
          </a:stretch>
        </p:blipFill>
        <p:spPr>
          <a:xfrm>
            <a:off x="1775800" y="707775"/>
            <a:ext cx="5592403" cy="4266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00" name="Shape 400"/>
        <p:cNvGrpSpPr/>
        <p:nvPr/>
      </p:nvGrpSpPr>
      <p:grpSpPr>
        <a:xfrm>
          <a:off x="0" y="0"/>
          <a:ext cx="0" cy="0"/>
          <a:chOff x="0" y="0"/>
          <a:chExt cx="0" cy="0"/>
        </a:xfrm>
      </p:grpSpPr>
      <p:sp>
        <p:nvSpPr>
          <p:cNvPr id="401" name="Google Shape;401;p4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Seal </a:t>
            </a:r>
            <a:r>
              <a:rPr lang="en">
                <a:solidFill>
                  <a:srgbClr val="FFFFFF"/>
                </a:solidFill>
              </a:rPr>
              <a:t>(Balder)</a:t>
            </a:r>
            <a:endParaRPr sz="2600">
              <a:solidFill>
                <a:srgbClr val="FFFFFF"/>
              </a:solidFill>
            </a:endParaRPr>
          </a:p>
        </p:txBody>
      </p:sp>
      <p:sp>
        <p:nvSpPr>
          <p:cNvPr id="402" name="Google Shape;402;p48"/>
          <p:cNvSpPr txBox="1"/>
          <p:nvPr>
            <p:ph idx="1" type="body"/>
          </p:nvPr>
        </p:nvSpPr>
        <p:spPr>
          <a:xfrm>
            <a:off x="1990200" y="503150"/>
            <a:ext cx="58293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1400">
                <a:solidFill>
                  <a:srgbClr val="FFFFFF"/>
                </a:solidFill>
              </a:rPr>
              <a:t>Time Structure</a:t>
            </a:r>
            <a:r>
              <a:rPr b="1" lang="en" sz="1400">
                <a:solidFill>
                  <a:srgbClr val="FFFFFF"/>
                </a:solidFill>
              </a:rPr>
              <a:t>   		                    </a:t>
            </a:r>
            <a:r>
              <a:rPr lang="en" sz="1400">
                <a:solidFill>
                  <a:schemeClr val="lt1"/>
                </a:solidFill>
              </a:rPr>
              <a:t>1.  RMS Amplitude	</a:t>
            </a:r>
            <a:r>
              <a:rPr b="1" lang="en" sz="1400">
                <a:solidFill>
                  <a:srgbClr val="FFFFFF"/>
                </a:solidFill>
              </a:rPr>
              <a:t>														</a:t>
            </a:r>
            <a:endParaRPr b="1" sz="1400">
              <a:solidFill>
                <a:srgbClr val="FFFFFF"/>
              </a:solidFill>
            </a:endParaRPr>
          </a:p>
        </p:txBody>
      </p:sp>
      <p:sp>
        <p:nvSpPr>
          <p:cNvPr id="403" name="Google Shape;403;p48"/>
          <p:cNvSpPr txBox="1"/>
          <p:nvPr>
            <p:ph idx="1" type="body"/>
          </p:nvPr>
        </p:nvSpPr>
        <p:spPr>
          <a:xfrm>
            <a:off x="920700" y="2897600"/>
            <a:ext cx="85206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rgbClr val="FFFFFF"/>
                </a:solidFill>
              </a:rPr>
              <a:t>		2. Quadrature 			            3. Coherency														</a:t>
            </a:r>
            <a:endParaRPr sz="1400">
              <a:solidFill>
                <a:srgbClr val="FFFFFF"/>
              </a:solidFill>
            </a:endParaRPr>
          </a:p>
        </p:txBody>
      </p:sp>
      <p:pic>
        <p:nvPicPr>
          <p:cNvPr id="404" name="Google Shape;404;p48"/>
          <p:cNvPicPr preferRelativeResize="0"/>
          <p:nvPr/>
        </p:nvPicPr>
        <p:blipFill rotWithShape="1">
          <a:blip r:embed="rId3">
            <a:alphaModFix/>
          </a:blip>
          <a:srcRect b="11063" l="0" r="0" t="0"/>
          <a:stretch/>
        </p:blipFill>
        <p:spPr>
          <a:xfrm>
            <a:off x="4768601" y="3205450"/>
            <a:ext cx="2655624" cy="1801601"/>
          </a:xfrm>
          <a:prstGeom prst="rect">
            <a:avLst/>
          </a:prstGeom>
          <a:noFill/>
          <a:ln>
            <a:noFill/>
          </a:ln>
        </p:spPr>
      </p:pic>
      <p:pic>
        <p:nvPicPr>
          <p:cNvPr id="405" name="Google Shape;405;p48"/>
          <p:cNvPicPr preferRelativeResize="0"/>
          <p:nvPr/>
        </p:nvPicPr>
        <p:blipFill rotWithShape="1">
          <a:blip r:embed="rId4">
            <a:alphaModFix/>
          </a:blip>
          <a:srcRect b="14697" l="0" r="0" t="0"/>
          <a:stretch/>
        </p:blipFill>
        <p:spPr>
          <a:xfrm>
            <a:off x="1580150" y="3205450"/>
            <a:ext cx="2768626" cy="1801601"/>
          </a:xfrm>
          <a:prstGeom prst="rect">
            <a:avLst/>
          </a:prstGeom>
          <a:noFill/>
          <a:ln>
            <a:noFill/>
          </a:ln>
        </p:spPr>
      </p:pic>
      <p:pic>
        <p:nvPicPr>
          <p:cNvPr id="406" name="Google Shape;406;p48"/>
          <p:cNvPicPr preferRelativeResize="0"/>
          <p:nvPr/>
        </p:nvPicPr>
        <p:blipFill rotWithShape="1">
          <a:blip r:embed="rId5">
            <a:alphaModFix/>
          </a:blip>
          <a:srcRect b="16317" l="0" r="0" t="0"/>
          <a:stretch/>
        </p:blipFill>
        <p:spPr>
          <a:xfrm>
            <a:off x="4726875" y="898037"/>
            <a:ext cx="2703862" cy="1725975"/>
          </a:xfrm>
          <a:prstGeom prst="rect">
            <a:avLst/>
          </a:prstGeom>
          <a:noFill/>
          <a:ln>
            <a:noFill/>
          </a:ln>
        </p:spPr>
      </p:pic>
      <p:pic>
        <p:nvPicPr>
          <p:cNvPr id="407" name="Google Shape;407;p48"/>
          <p:cNvPicPr preferRelativeResize="0"/>
          <p:nvPr/>
        </p:nvPicPr>
        <p:blipFill rotWithShape="1">
          <a:blip r:embed="rId6">
            <a:alphaModFix/>
          </a:blip>
          <a:srcRect b="3511" l="17513" r="13753" t="15772"/>
          <a:stretch/>
        </p:blipFill>
        <p:spPr>
          <a:xfrm>
            <a:off x="1526450" y="970950"/>
            <a:ext cx="2994926" cy="19784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11" name="Shape 411"/>
        <p:cNvGrpSpPr/>
        <p:nvPr/>
      </p:nvGrpSpPr>
      <p:grpSpPr>
        <a:xfrm>
          <a:off x="0" y="0"/>
          <a:ext cx="0" cy="0"/>
          <a:chOff x="0" y="0"/>
          <a:chExt cx="0" cy="0"/>
        </a:xfrm>
      </p:grpSpPr>
      <p:sp>
        <p:nvSpPr>
          <p:cNvPr id="412" name="Google Shape;412;p4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Seal </a:t>
            </a:r>
            <a:r>
              <a:rPr lang="en">
                <a:solidFill>
                  <a:srgbClr val="FFFFFF"/>
                </a:solidFill>
              </a:rPr>
              <a:t>(Balder)</a:t>
            </a:r>
            <a:endParaRPr sz="2600">
              <a:solidFill>
                <a:srgbClr val="FFFFFF"/>
              </a:solidFill>
            </a:endParaRPr>
          </a:p>
        </p:txBody>
      </p:sp>
      <p:sp>
        <p:nvSpPr>
          <p:cNvPr id="413" name="Google Shape;413;p49"/>
          <p:cNvSpPr txBox="1"/>
          <p:nvPr>
            <p:ph idx="1" type="body"/>
          </p:nvPr>
        </p:nvSpPr>
        <p:spPr>
          <a:xfrm>
            <a:off x="1990200" y="503150"/>
            <a:ext cx="58293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1400">
                <a:solidFill>
                  <a:schemeClr val="lt1"/>
                </a:solidFill>
              </a:rPr>
              <a:t>Time Structure   	</a:t>
            </a:r>
            <a:r>
              <a:rPr b="1" lang="en" sz="1400">
                <a:solidFill>
                  <a:srgbClr val="FFFFFF"/>
                </a:solidFill>
              </a:rPr>
              <a:t>                         </a:t>
            </a:r>
            <a:r>
              <a:rPr lang="en" sz="1400">
                <a:solidFill>
                  <a:schemeClr val="lt1"/>
                </a:solidFill>
              </a:rPr>
              <a:t>1.  RMS Amplitude	</a:t>
            </a:r>
            <a:r>
              <a:rPr b="1" lang="en" sz="1400">
                <a:solidFill>
                  <a:srgbClr val="FFFFFF"/>
                </a:solidFill>
              </a:rPr>
              <a:t>														</a:t>
            </a:r>
            <a:endParaRPr b="1" sz="1400">
              <a:solidFill>
                <a:srgbClr val="FFFFFF"/>
              </a:solidFill>
            </a:endParaRPr>
          </a:p>
        </p:txBody>
      </p:sp>
      <p:sp>
        <p:nvSpPr>
          <p:cNvPr id="414" name="Google Shape;414;p49"/>
          <p:cNvSpPr txBox="1"/>
          <p:nvPr>
            <p:ph idx="1" type="body"/>
          </p:nvPr>
        </p:nvSpPr>
        <p:spPr>
          <a:xfrm>
            <a:off x="920700" y="2897600"/>
            <a:ext cx="85206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rgbClr val="FFFFFF"/>
                </a:solidFill>
              </a:rPr>
              <a:t>		2. Quadrature 			            3. Coherency														</a:t>
            </a:r>
            <a:endParaRPr sz="1400">
              <a:solidFill>
                <a:srgbClr val="FFFFFF"/>
              </a:solidFill>
            </a:endParaRPr>
          </a:p>
        </p:txBody>
      </p:sp>
      <p:pic>
        <p:nvPicPr>
          <p:cNvPr id="415" name="Google Shape;415;p49"/>
          <p:cNvPicPr preferRelativeResize="0"/>
          <p:nvPr/>
        </p:nvPicPr>
        <p:blipFill rotWithShape="1">
          <a:blip r:embed="rId3">
            <a:alphaModFix/>
          </a:blip>
          <a:srcRect b="11063" l="0" r="0" t="0"/>
          <a:stretch/>
        </p:blipFill>
        <p:spPr>
          <a:xfrm>
            <a:off x="4768601" y="3205450"/>
            <a:ext cx="2655624" cy="1801601"/>
          </a:xfrm>
          <a:prstGeom prst="rect">
            <a:avLst/>
          </a:prstGeom>
          <a:noFill/>
          <a:ln>
            <a:noFill/>
          </a:ln>
        </p:spPr>
      </p:pic>
      <p:pic>
        <p:nvPicPr>
          <p:cNvPr id="416" name="Google Shape;416;p49"/>
          <p:cNvPicPr preferRelativeResize="0"/>
          <p:nvPr/>
        </p:nvPicPr>
        <p:blipFill rotWithShape="1">
          <a:blip r:embed="rId4">
            <a:alphaModFix/>
          </a:blip>
          <a:srcRect b="14697" l="0" r="0" t="0"/>
          <a:stretch/>
        </p:blipFill>
        <p:spPr>
          <a:xfrm>
            <a:off x="1580150" y="3205450"/>
            <a:ext cx="2768626" cy="1801601"/>
          </a:xfrm>
          <a:prstGeom prst="rect">
            <a:avLst/>
          </a:prstGeom>
          <a:noFill/>
          <a:ln>
            <a:noFill/>
          </a:ln>
        </p:spPr>
      </p:pic>
      <p:pic>
        <p:nvPicPr>
          <p:cNvPr id="417" name="Google Shape;417;p49"/>
          <p:cNvPicPr preferRelativeResize="0"/>
          <p:nvPr/>
        </p:nvPicPr>
        <p:blipFill rotWithShape="1">
          <a:blip r:embed="rId5">
            <a:alphaModFix/>
          </a:blip>
          <a:srcRect b="16317" l="0" r="0" t="0"/>
          <a:stretch/>
        </p:blipFill>
        <p:spPr>
          <a:xfrm>
            <a:off x="4726875" y="898037"/>
            <a:ext cx="2703862" cy="1725975"/>
          </a:xfrm>
          <a:prstGeom prst="rect">
            <a:avLst/>
          </a:prstGeom>
          <a:noFill/>
          <a:ln>
            <a:noFill/>
          </a:ln>
        </p:spPr>
      </p:pic>
      <p:pic>
        <p:nvPicPr>
          <p:cNvPr id="418" name="Google Shape;418;p49"/>
          <p:cNvPicPr preferRelativeResize="0"/>
          <p:nvPr/>
        </p:nvPicPr>
        <p:blipFill rotWithShape="1">
          <a:blip r:embed="rId6">
            <a:alphaModFix/>
          </a:blip>
          <a:srcRect b="3511" l="17513" r="13753" t="15772"/>
          <a:stretch/>
        </p:blipFill>
        <p:spPr>
          <a:xfrm>
            <a:off x="1526450" y="970950"/>
            <a:ext cx="2994926" cy="1978417"/>
          </a:xfrm>
          <a:prstGeom prst="rect">
            <a:avLst/>
          </a:prstGeom>
          <a:noFill/>
          <a:ln>
            <a:noFill/>
          </a:ln>
        </p:spPr>
      </p:pic>
      <p:sp>
        <p:nvSpPr>
          <p:cNvPr id="419" name="Google Shape;419;p49"/>
          <p:cNvSpPr/>
          <p:nvPr/>
        </p:nvSpPr>
        <p:spPr>
          <a:xfrm rot="1962918">
            <a:off x="4959411" y="1601137"/>
            <a:ext cx="1036885" cy="56287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9"/>
          <p:cNvSpPr/>
          <p:nvPr/>
        </p:nvSpPr>
        <p:spPr>
          <a:xfrm rot="1962918">
            <a:off x="1892811" y="1607637"/>
            <a:ext cx="1036885" cy="56287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9"/>
          <p:cNvSpPr/>
          <p:nvPr/>
        </p:nvSpPr>
        <p:spPr>
          <a:xfrm rot="1962918">
            <a:off x="1892811" y="3972462"/>
            <a:ext cx="1036885" cy="56287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9"/>
          <p:cNvSpPr/>
          <p:nvPr/>
        </p:nvSpPr>
        <p:spPr>
          <a:xfrm rot="1962918">
            <a:off x="5031211" y="3909112"/>
            <a:ext cx="1036885" cy="562875"/>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0"/>
          <p:cNvSpPr txBox="1"/>
          <p:nvPr>
            <p:ph type="title"/>
          </p:nvPr>
        </p:nvSpPr>
        <p:spPr>
          <a:xfrm>
            <a:off x="510450" y="218235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Potential Reservoir Area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31" name="Shape 431"/>
        <p:cNvGrpSpPr/>
        <p:nvPr/>
      </p:nvGrpSpPr>
      <p:grpSpPr>
        <a:xfrm>
          <a:off x="0" y="0"/>
          <a:ext cx="0" cy="0"/>
          <a:chOff x="0" y="0"/>
          <a:chExt cx="0" cy="0"/>
        </a:xfrm>
      </p:grpSpPr>
      <p:sp>
        <p:nvSpPr>
          <p:cNvPr id="432" name="Google Shape;432;p51"/>
          <p:cNvSpPr txBox="1"/>
          <p:nvPr>
            <p:ph type="title"/>
          </p:nvPr>
        </p:nvSpPr>
        <p:spPr>
          <a:xfrm>
            <a:off x="311700" y="103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chemeClr val="lt1"/>
                </a:solidFill>
              </a:rPr>
              <a:t>Potential Area - </a:t>
            </a:r>
            <a:r>
              <a:rPr lang="en" sz="2600">
                <a:solidFill>
                  <a:schemeClr val="lt1"/>
                </a:solidFill>
              </a:rPr>
              <a:t>Upper Forties Charlie Sand Isochron</a:t>
            </a:r>
            <a:endParaRPr sz="2600">
              <a:solidFill>
                <a:schemeClr val="lt1"/>
              </a:solidFill>
            </a:endParaRPr>
          </a:p>
          <a:p>
            <a:pPr indent="0" lvl="0" marL="0" rtl="0" algn="l">
              <a:spcBef>
                <a:spcPts val="0"/>
              </a:spcBef>
              <a:spcAft>
                <a:spcPts val="0"/>
              </a:spcAft>
              <a:buClr>
                <a:srgbClr val="000000"/>
              </a:buClr>
              <a:buSzPts val="1100"/>
              <a:buFont typeface="Arial"/>
              <a:buNone/>
            </a:pPr>
            <a:r>
              <a:t/>
            </a:r>
            <a:endParaRPr b="1">
              <a:solidFill>
                <a:schemeClr val="lt1"/>
              </a:solidFill>
            </a:endParaRPr>
          </a:p>
          <a:p>
            <a:pPr indent="0" lvl="0" marL="0" rtl="0" algn="l">
              <a:spcBef>
                <a:spcPts val="0"/>
              </a:spcBef>
              <a:spcAft>
                <a:spcPts val="0"/>
              </a:spcAft>
              <a:buNone/>
            </a:pPr>
            <a:r>
              <a:t/>
            </a:r>
            <a:endParaRPr b="1" sz="2600">
              <a:solidFill>
                <a:srgbClr val="FFFFFF"/>
              </a:solidFill>
            </a:endParaRPr>
          </a:p>
        </p:txBody>
      </p:sp>
      <p:pic>
        <p:nvPicPr>
          <p:cNvPr id="433" name="Google Shape;433;p51"/>
          <p:cNvPicPr preferRelativeResize="0"/>
          <p:nvPr/>
        </p:nvPicPr>
        <p:blipFill>
          <a:blip r:embed="rId3">
            <a:alphaModFix/>
          </a:blip>
          <a:stretch>
            <a:fillRect/>
          </a:stretch>
        </p:blipFill>
        <p:spPr>
          <a:xfrm>
            <a:off x="429050" y="616799"/>
            <a:ext cx="4039576" cy="4376650"/>
          </a:xfrm>
          <a:prstGeom prst="rect">
            <a:avLst/>
          </a:prstGeom>
          <a:noFill/>
          <a:ln>
            <a:noFill/>
          </a:ln>
        </p:spPr>
      </p:pic>
      <p:pic>
        <p:nvPicPr>
          <p:cNvPr id="434" name="Google Shape;434;p51"/>
          <p:cNvPicPr preferRelativeResize="0"/>
          <p:nvPr/>
        </p:nvPicPr>
        <p:blipFill rotWithShape="1">
          <a:blip r:embed="rId4">
            <a:alphaModFix/>
          </a:blip>
          <a:srcRect b="0" l="1565" r="0" t="0"/>
          <a:stretch/>
        </p:blipFill>
        <p:spPr>
          <a:xfrm>
            <a:off x="4506600" y="829025"/>
            <a:ext cx="3784901" cy="3439324"/>
          </a:xfrm>
          <a:prstGeom prst="rect">
            <a:avLst/>
          </a:prstGeom>
          <a:noFill/>
          <a:ln>
            <a:noFill/>
          </a:ln>
        </p:spPr>
      </p:pic>
      <p:sp>
        <p:nvSpPr>
          <p:cNvPr id="435" name="Google Shape;435;p51"/>
          <p:cNvSpPr/>
          <p:nvPr/>
        </p:nvSpPr>
        <p:spPr>
          <a:xfrm>
            <a:off x="843850" y="2097575"/>
            <a:ext cx="1728000" cy="1679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 name="Google Shape;436;p51"/>
          <p:cNvCxnSpPr/>
          <p:nvPr/>
        </p:nvCxnSpPr>
        <p:spPr>
          <a:xfrm flipH="1" rot="10800000">
            <a:off x="859925" y="867700"/>
            <a:ext cx="3608700" cy="1213800"/>
          </a:xfrm>
          <a:prstGeom prst="straightConnector1">
            <a:avLst/>
          </a:prstGeom>
          <a:noFill/>
          <a:ln cap="flat" cmpd="sng" w="9525">
            <a:solidFill>
              <a:srgbClr val="FFFFFF"/>
            </a:solidFill>
            <a:prstDash val="solid"/>
            <a:round/>
            <a:headEnd len="med" w="med" type="none"/>
            <a:tailEnd len="med" w="med" type="none"/>
          </a:ln>
        </p:spPr>
      </p:cxnSp>
      <p:cxnSp>
        <p:nvCxnSpPr>
          <p:cNvPr id="437" name="Google Shape;437;p51"/>
          <p:cNvCxnSpPr/>
          <p:nvPr/>
        </p:nvCxnSpPr>
        <p:spPr>
          <a:xfrm>
            <a:off x="827775" y="3761175"/>
            <a:ext cx="3648900" cy="506400"/>
          </a:xfrm>
          <a:prstGeom prst="straightConnector1">
            <a:avLst/>
          </a:prstGeom>
          <a:noFill/>
          <a:ln cap="flat" cmpd="sng" w="9525">
            <a:solidFill>
              <a:srgbClr val="FFFFFF"/>
            </a:solidFill>
            <a:prstDash val="solid"/>
            <a:round/>
            <a:headEnd len="med" w="med" type="none"/>
            <a:tailEnd len="med" w="med" type="none"/>
          </a:ln>
        </p:spPr>
      </p:cxnSp>
      <p:sp>
        <p:nvSpPr>
          <p:cNvPr id="438" name="Google Shape;438;p51"/>
          <p:cNvSpPr/>
          <p:nvPr/>
        </p:nvSpPr>
        <p:spPr>
          <a:xfrm>
            <a:off x="4476500" y="829025"/>
            <a:ext cx="3845100" cy="3439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Exploration Workflow</a:t>
            </a:r>
            <a:endParaRPr b="1"/>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93" name="Google Shape;93;p16"/>
          <p:cNvGrpSpPr/>
          <p:nvPr/>
        </p:nvGrpSpPr>
        <p:grpSpPr>
          <a:xfrm>
            <a:off x="205108" y="1230204"/>
            <a:ext cx="2541284" cy="3482846"/>
            <a:chOff x="0" y="1189989"/>
            <a:chExt cx="2726700" cy="3482846"/>
          </a:xfrm>
        </p:grpSpPr>
        <p:sp>
          <p:nvSpPr>
            <p:cNvPr id="94" name="Google Shape;94;p16"/>
            <p:cNvSpPr/>
            <p:nvPr/>
          </p:nvSpPr>
          <p:spPr>
            <a:xfrm>
              <a:off x="0" y="1189989"/>
              <a:ext cx="2726700" cy="669000"/>
            </a:xfrm>
            <a:prstGeom prst="homePlate">
              <a:avLst>
                <a:gd fmla="val 50000" name="adj"/>
              </a:avLst>
            </a:prstGeom>
            <a:solidFill>
              <a:srgbClr val="155B54"/>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a:solidFill>
                    <a:srgbClr val="FFFFFF"/>
                  </a:solidFill>
                  <a:latin typeface="Roboto"/>
                  <a:ea typeface="Roboto"/>
                  <a:cs typeface="Roboto"/>
                  <a:sym typeface="Roboto"/>
                </a:rPr>
                <a:t>    Geological </a:t>
              </a:r>
              <a:endParaRPr b="1">
                <a:solidFill>
                  <a:srgbClr val="FFFFFF"/>
                </a:solidFill>
                <a:latin typeface="Roboto"/>
                <a:ea typeface="Roboto"/>
                <a:cs typeface="Roboto"/>
                <a:sym typeface="Roboto"/>
              </a:endParaRPr>
            </a:p>
            <a:p>
              <a:pPr indent="0" lvl="0" marL="457200" rtl="0" algn="l">
                <a:spcBef>
                  <a:spcPts val="0"/>
                </a:spcBef>
                <a:spcAft>
                  <a:spcPts val="0"/>
                </a:spcAft>
                <a:buNone/>
              </a:pPr>
              <a:r>
                <a:rPr b="1" lang="en">
                  <a:solidFill>
                    <a:srgbClr val="FFFFFF"/>
                  </a:solidFill>
                  <a:latin typeface="Roboto"/>
                  <a:ea typeface="Roboto"/>
                  <a:cs typeface="Roboto"/>
                  <a:sym typeface="Roboto"/>
                </a:rPr>
                <a:t>    Framework</a:t>
              </a:r>
              <a:endParaRPr b="1">
                <a:solidFill>
                  <a:srgbClr val="FFFFFF"/>
                </a:solidFill>
                <a:latin typeface="Roboto"/>
                <a:ea typeface="Roboto"/>
                <a:cs typeface="Roboto"/>
                <a:sym typeface="Roboto"/>
              </a:endParaRPr>
            </a:p>
          </p:txBody>
        </p:sp>
        <p:sp>
          <p:nvSpPr>
            <p:cNvPr id="95" name="Google Shape;95;p16"/>
            <p:cNvSpPr txBox="1"/>
            <p:nvPr/>
          </p:nvSpPr>
          <p:spPr>
            <a:xfrm>
              <a:off x="114369" y="2057136"/>
              <a:ext cx="23151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Tectonic History </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Structural Interpretation</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Faults and folds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Uplifts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Structural trends/features</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Stratigraphic Interpretation</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Unconformities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Packages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Facies, lithologies, ages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latin typeface="Roboto"/>
                <a:ea typeface="Roboto"/>
                <a:cs typeface="Roboto"/>
                <a:sym typeface="Roboto"/>
              </a:endParaRPr>
            </a:p>
          </p:txBody>
        </p:sp>
      </p:grpSp>
      <p:grpSp>
        <p:nvGrpSpPr>
          <p:cNvPr id="96" name="Google Shape;96;p16"/>
          <p:cNvGrpSpPr/>
          <p:nvPr/>
        </p:nvGrpSpPr>
        <p:grpSpPr>
          <a:xfrm>
            <a:off x="2469337" y="1229975"/>
            <a:ext cx="2346382" cy="3483050"/>
            <a:chOff x="2263425" y="1189775"/>
            <a:chExt cx="2541300" cy="3483050"/>
          </a:xfrm>
        </p:grpSpPr>
        <p:sp>
          <p:nvSpPr>
            <p:cNvPr id="97" name="Google Shape;97;p16"/>
            <p:cNvSpPr/>
            <p:nvPr/>
          </p:nvSpPr>
          <p:spPr>
            <a:xfrm>
              <a:off x="2263425" y="1189775"/>
              <a:ext cx="2541300" cy="6690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Volume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Attribute Maps</a:t>
              </a:r>
              <a:endParaRPr b="1">
                <a:solidFill>
                  <a:srgbClr val="FFFFFF"/>
                </a:solidFill>
                <a:latin typeface="Roboto"/>
                <a:ea typeface="Roboto"/>
                <a:cs typeface="Roboto"/>
                <a:sym typeface="Roboto"/>
              </a:endParaRPr>
            </a:p>
          </p:txBody>
        </p:sp>
        <p:sp>
          <p:nvSpPr>
            <p:cNvPr id="98" name="Google Shape;98;p16"/>
            <p:cNvSpPr txBox="1"/>
            <p:nvPr/>
          </p:nvSpPr>
          <p:spPr>
            <a:xfrm>
              <a:off x="2512193" y="2057125"/>
              <a:ext cx="20535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Present Day Conditions</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Analyze Key Packages</a:t>
              </a:r>
              <a:endParaRPr b="1" sz="4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Potential Reservoirs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Source Rocks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p:txBody>
        </p:sp>
      </p:grpSp>
      <p:grpSp>
        <p:nvGrpSpPr>
          <p:cNvPr id="99" name="Google Shape;99;p16"/>
          <p:cNvGrpSpPr/>
          <p:nvPr/>
        </p:nvGrpSpPr>
        <p:grpSpPr>
          <a:xfrm>
            <a:off x="4536057" y="1229975"/>
            <a:ext cx="2369508" cy="3483050"/>
            <a:chOff x="4329974" y="1189775"/>
            <a:chExt cx="2541300" cy="3483050"/>
          </a:xfrm>
        </p:grpSpPr>
        <p:sp>
          <p:nvSpPr>
            <p:cNvPr id="100" name="Google Shape;100;p16"/>
            <p:cNvSpPr/>
            <p:nvPr/>
          </p:nvSpPr>
          <p:spPr>
            <a:xfrm>
              <a:off x="4329974" y="1189775"/>
              <a:ext cx="2541300" cy="6690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Prospect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Elements</a:t>
              </a:r>
              <a:endParaRPr b="1">
                <a:solidFill>
                  <a:srgbClr val="FFFFFF"/>
                </a:solidFill>
                <a:latin typeface="Roboto"/>
                <a:ea typeface="Roboto"/>
                <a:cs typeface="Roboto"/>
                <a:sym typeface="Roboto"/>
              </a:endParaRPr>
            </a:p>
          </p:txBody>
        </p:sp>
        <p:sp>
          <p:nvSpPr>
            <p:cNvPr id="101" name="Google Shape;101;p16"/>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Source</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Reservoir</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Migration</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Trap</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p:txBody>
        </p:sp>
      </p:grpSp>
      <p:grpSp>
        <p:nvGrpSpPr>
          <p:cNvPr id="102" name="Google Shape;102;p16"/>
          <p:cNvGrpSpPr/>
          <p:nvPr/>
        </p:nvGrpSpPr>
        <p:grpSpPr>
          <a:xfrm>
            <a:off x="6615923" y="1229975"/>
            <a:ext cx="2483612" cy="3483050"/>
            <a:chOff x="6396739" y="1189775"/>
            <a:chExt cx="2541300" cy="3483050"/>
          </a:xfrm>
        </p:grpSpPr>
        <p:sp>
          <p:nvSpPr>
            <p:cNvPr id="103" name="Google Shape;103;p16"/>
            <p:cNvSpPr/>
            <p:nvPr/>
          </p:nvSpPr>
          <p:spPr>
            <a:xfrm>
              <a:off x="6396739" y="1189775"/>
              <a:ext cx="2541300" cy="6690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Prospect Assessment</a:t>
              </a:r>
              <a:endParaRPr b="1">
                <a:solidFill>
                  <a:srgbClr val="FFFFFF"/>
                </a:solidFill>
                <a:latin typeface="Roboto"/>
                <a:ea typeface="Roboto"/>
                <a:cs typeface="Roboto"/>
                <a:sym typeface="Roboto"/>
              </a:endParaRPr>
            </a:p>
          </p:txBody>
        </p:sp>
        <p:sp>
          <p:nvSpPr>
            <p:cNvPr id="104" name="Google Shape;104;p16"/>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Chance of Success</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Trap size</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Hydrocarbon Content</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Compartments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Recovery factor</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CCCCCC"/>
                </a:solidFill>
                <a:latin typeface="Roboto"/>
                <a:ea typeface="Roboto"/>
                <a:cs typeface="Roboto"/>
                <a:sym typeface="Roboto"/>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42" name="Shape 442"/>
        <p:cNvGrpSpPr/>
        <p:nvPr/>
      </p:nvGrpSpPr>
      <p:grpSpPr>
        <a:xfrm>
          <a:off x="0" y="0"/>
          <a:ext cx="0" cy="0"/>
          <a:chOff x="0" y="0"/>
          <a:chExt cx="0" cy="0"/>
        </a:xfrm>
      </p:grpSpPr>
      <p:sp>
        <p:nvSpPr>
          <p:cNvPr id="443" name="Google Shape;443;p52"/>
          <p:cNvSpPr txBox="1"/>
          <p:nvPr>
            <p:ph type="title"/>
          </p:nvPr>
        </p:nvSpPr>
        <p:spPr>
          <a:xfrm>
            <a:off x="311700" y="103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chemeClr val="lt1"/>
                </a:solidFill>
              </a:rPr>
              <a:t>Potential Area - </a:t>
            </a:r>
            <a:r>
              <a:rPr lang="en" sz="2600">
                <a:solidFill>
                  <a:schemeClr val="lt1"/>
                </a:solidFill>
              </a:rPr>
              <a:t>Upper Forties Charlie Sand Structure</a:t>
            </a:r>
            <a:endParaRPr sz="2600">
              <a:solidFill>
                <a:schemeClr val="lt1"/>
              </a:solidFill>
            </a:endParaRPr>
          </a:p>
          <a:p>
            <a:pPr indent="0" lvl="0" marL="0" rtl="0" algn="l">
              <a:spcBef>
                <a:spcPts val="0"/>
              </a:spcBef>
              <a:spcAft>
                <a:spcPts val="0"/>
              </a:spcAft>
              <a:buClr>
                <a:srgbClr val="000000"/>
              </a:buClr>
              <a:buSzPts val="1100"/>
              <a:buFont typeface="Arial"/>
              <a:buNone/>
            </a:pPr>
            <a:r>
              <a:t/>
            </a:r>
            <a:endParaRPr b="1">
              <a:solidFill>
                <a:schemeClr val="lt1"/>
              </a:solidFill>
            </a:endParaRPr>
          </a:p>
          <a:p>
            <a:pPr indent="0" lvl="0" marL="0" rtl="0" algn="l">
              <a:spcBef>
                <a:spcPts val="0"/>
              </a:spcBef>
              <a:spcAft>
                <a:spcPts val="0"/>
              </a:spcAft>
              <a:buNone/>
            </a:pPr>
            <a:r>
              <a:t/>
            </a:r>
            <a:endParaRPr b="1" sz="2600">
              <a:solidFill>
                <a:srgbClr val="FFFFFF"/>
              </a:solidFill>
            </a:endParaRPr>
          </a:p>
        </p:txBody>
      </p:sp>
      <p:pic>
        <p:nvPicPr>
          <p:cNvPr id="444" name="Google Shape;444;p52"/>
          <p:cNvPicPr preferRelativeResize="0"/>
          <p:nvPr/>
        </p:nvPicPr>
        <p:blipFill rotWithShape="1">
          <a:blip r:embed="rId3">
            <a:alphaModFix/>
          </a:blip>
          <a:srcRect b="0" l="1448" r="0" t="0"/>
          <a:stretch/>
        </p:blipFill>
        <p:spPr>
          <a:xfrm>
            <a:off x="4516625" y="829025"/>
            <a:ext cx="3789524" cy="3439324"/>
          </a:xfrm>
          <a:prstGeom prst="rect">
            <a:avLst/>
          </a:prstGeom>
          <a:noFill/>
          <a:ln>
            <a:noFill/>
          </a:ln>
        </p:spPr>
      </p:pic>
      <p:pic>
        <p:nvPicPr>
          <p:cNvPr id="445" name="Google Shape;445;p52"/>
          <p:cNvPicPr preferRelativeResize="0"/>
          <p:nvPr/>
        </p:nvPicPr>
        <p:blipFill>
          <a:blip r:embed="rId4">
            <a:alphaModFix/>
          </a:blip>
          <a:stretch>
            <a:fillRect/>
          </a:stretch>
        </p:blipFill>
        <p:spPr>
          <a:xfrm>
            <a:off x="470174" y="981427"/>
            <a:ext cx="3845201" cy="3439322"/>
          </a:xfrm>
          <a:prstGeom prst="rect">
            <a:avLst/>
          </a:prstGeom>
          <a:noFill/>
          <a:ln>
            <a:noFill/>
          </a:ln>
        </p:spPr>
      </p:pic>
      <p:sp>
        <p:nvSpPr>
          <p:cNvPr id="446" name="Google Shape;446;p52"/>
          <p:cNvSpPr/>
          <p:nvPr/>
        </p:nvSpPr>
        <p:spPr>
          <a:xfrm>
            <a:off x="843850" y="2097575"/>
            <a:ext cx="1728000" cy="1679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52"/>
          <p:cNvCxnSpPr/>
          <p:nvPr/>
        </p:nvCxnSpPr>
        <p:spPr>
          <a:xfrm flipH="1" rot="10800000">
            <a:off x="859925" y="867700"/>
            <a:ext cx="3608700" cy="1213800"/>
          </a:xfrm>
          <a:prstGeom prst="straightConnector1">
            <a:avLst/>
          </a:prstGeom>
          <a:noFill/>
          <a:ln cap="flat" cmpd="sng" w="9525">
            <a:solidFill>
              <a:srgbClr val="FFFFFF"/>
            </a:solidFill>
            <a:prstDash val="solid"/>
            <a:round/>
            <a:headEnd len="med" w="med" type="none"/>
            <a:tailEnd len="med" w="med" type="none"/>
          </a:ln>
        </p:spPr>
      </p:cxnSp>
      <p:cxnSp>
        <p:nvCxnSpPr>
          <p:cNvPr id="448" name="Google Shape;448;p52"/>
          <p:cNvCxnSpPr/>
          <p:nvPr/>
        </p:nvCxnSpPr>
        <p:spPr>
          <a:xfrm>
            <a:off x="827775" y="3761175"/>
            <a:ext cx="3648900" cy="506400"/>
          </a:xfrm>
          <a:prstGeom prst="straightConnector1">
            <a:avLst/>
          </a:prstGeom>
          <a:noFill/>
          <a:ln cap="flat" cmpd="sng" w="9525">
            <a:solidFill>
              <a:srgbClr val="FFFFFF"/>
            </a:solidFill>
            <a:prstDash val="solid"/>
            <a:round/>
            <a:headEnd len="med" w="med" type="none"/>
            <a:tailEnd len="med" w="med" type="none"/>
          </a:ln>
        </p:spPr>
      </p:cxnSp>
      <p:sp>
        <p:nvSpPr>
          <p:cNvPr id="449" name="Google Shape;449;p52"/>
          <p:cNvSpPr/>
          <p:nvPr/>
        </p:nvSpPr>
        <p:spPr>
          <a:xfrm>
            <a:off x="4476500" y="829025"/>
            <a:ext cx="3845100" cy="3439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53" name="Shape 453"/>
        <p:cNvGrpSpPr/>
        <p:nvPr/>
      </p:nvGrpSpPr>
      <p:grpSpPr>
        <a:xfrm>
          <a:off x="0" y="0"/>
          <a:ext cx="0" cy="0"/>
          <a:chOff x="0" y="0"/>
          <a:chExt cx="0" cy="0"/>
        </a:xfrm>
      </p:grpSpPr>
      <p:pic>
        <p:nvPicPr>
          <p:cNvPr id="454" name="Google Shape;454;p53"/>
          <p:cNvPicPr preferRelativeResize="0"/>
          <p:nvPr/>
        </p:nvPicPr>
        <p:blipFill>
          <a:blip r:embed="rId3">
            <a:alphaModFix/>
          </a:blip>
          <a:stretch>
            <a:fillRect/>
          </a:stretch>
        </p:blipFill>
        <p:spPr>
          <a:xfrm>
            <a:off x="687325" y="1009375"/>
            <a:ext cx="7543800" cy="3543300"/>
          </a:xfrm>
          <a:prstGeom prst="rect">
            <a:avLst/>
          </a:prstGeom>
          <a:noFill/>
          <a:ln>
            <a:noFill/>
          </a:ln>
        </p:spPr>
      </p:pic>
      <p:sp>
        <p:nvSpPr>
          <p:cNvPr id="455" name="Google Shape;455;p53"/>
          <p:cNvSpPr txBox="1"/>
          <p:nvPr>
            <p:ph type="title"/>
          </p:nvPr>
        </p:nvSpPr>
        <p:spPr>
          <a:xfrm>
            <a:off x="311700" y="6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chemeClr val="lt1"/>
                </a:solidFill>
              </a:rPr>
              <a:t>Potential Area - </a:t>
            </a:r>
            <a:r>
              <a:rPr lang="en" sz="2600">
                <a:solidFill>
                  <a:schemeClr val="lt1"/>
                </a:solidFill>
              </a:rPr>
              <a:t>Upper Forties Charlie Sand Xline</a:t>
            </a:r>
            <a:endParaRPr sz="2600">
              <a:solidFill>
                <a:schemeClr val="lt1"/>
              </a:solidFill>
            </a:endParaRPr>
          </a:p>
          <a:p>
            <a:pPr indent="0" lvl="0" marL="0" rtl="0" algn="l">
              <a:spcBef>
                <a:spcPts val="0"/>
              </a:spcBef>
              <a:spcAft>
                <a:spcPts val="0"/>
              </a:spcAft>
              <a:buNone/>
            </a:pPr>
            <a:r>
              <a:t/>
            </a:r>
            <a:endParaRPr b="1">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59" name="Shape 459"/>
        <p:cNvGrpSpPr/>
        <p:nvPr/>
      </p:nvGrpSpPr>
      <p:grpSpPr>
        <a:xfrm>
          <a:off x="0" y="0"/>
          <a:ext cx="0" cy="0"/>
          <a:chOff x="0" y="0"/>
          <a:chExt cx="0" cy="0"/>
        </a:xfrm>
      </p:grpSpPr>
      <p:sp>
        <p:nvSpPr>
          <p:cNvPr id="460" name="Google Shape;460;p54"/>
          <p:cNvSpPr txBox="1"/>
          <p:nvPr>
            <p:ph type="title"/>
          </p:nvPr>
        </p:nvSpPr>
        <p:spPr>
          <a:xfrm>
            <a:off x="311700" y="6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chemeClr val="lt1"/>
                </a:solidFill>
              </a:rPr>
              <a:t>Potential Area - </a:t>
            </a:r>
            <a:r>
              <a:rPr lang="en" sz="2600">
                <a:solidFill>
                  <a:schemeClr val="lt1"/>
                </a:solidFill>
              </a:rPr>
              <a:t>Upper Forties Charlie Sand Inline</a:t>
            </a:r>
            <a:endParaRPr sz="2600">
              <a:solidFill>
                <a:schemeClr val="lt1"/>
              </a:solidFill>
            </a:endParaRPr>
          </a:p>
          <a:p>
            <a:pPr indent="0" lvl="0" marL="0" rtl="0" algn="l">
              <a:spcBef>
                <a:spcPts val="0"/>
              </a:spcBef>
              <a:spcAft>
                <a:spcPts val="0"/>
              </a:spcAft>
              <a:buClr>
                <a:srgbClr val="000000"/>
              </a:buClr>
              <a:buSzPts val="1100"/>
              <a:buFont typeface="Arial"/>
              <a:buNone/>
            </a:pPr>
            <a:r>
              <a:t/>
            </a:r>
            <a:endParaRPr b="1">
              <a:solidFill>
                <a:schemeClr val="lt1"/>
              </a:solidFill>
            </a:endParaRPr>
          </a:p>
          <a:p>
            <a:pPr indent="0" lvl="0" marL="0" rtl="0" algn="l">
              <a:spcBef>
                <a:spcPts val="0"/>
              </a:spcBef>
              <a:spcAft>
                <a:spcPts val="0"/>
              </a:spcAft>
              <a:buNone/>
            </a:pPr>
            <a:r>
              <a:t/>
            </a:r>
            <a:endParaRPr b="1">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64" name="Shape 464"/>
        <p:cNvGrpSpPr/>
        <p:nvPr/>
      </p:nvGrpSpPr>
      <p:grpSpPr>
        <a:xfrm>
          <a:off x="0" y="0"/>
          <a:ext cx="0" cy="0"/>
          <a:chOff x="0" y="0"/>
          <a:chExt cx="0" cy="0"/>
        </a:xfrm>
      </p:grpSpPr>
      <p:sp>
        <p:nvSpPr>
          <p:cNvPr id="465" name="Google Shape;465;p55"/>
          <p:cNvSpPr txBox="1"/>
          <p:nvPr>
            <p:ph type="title"/>
          </p:nvPr>
        </p:nvSpPr>
        <p:spPr>
          <a:xfrm>
            <a:off x="311700" y="103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Drilling Location</a:t>
            </a:r>
            <a:r>
              <a:rPr b="1" lang="en">
                <a:solidFill>
                  <a:schemeClr val="lt1"/>
                </a:solidFill>
              </a:rPr>
              <a:t> - </a:t>
            </a:r>
            <a:r>
              <a:rPr lang="en" sz="2600">
                <a:solidFill>
                  <a:schemeClr val="lt1"/>
                </a:solidFill>
              </a:rPr>
              <a:t>Upper Forties Charlie Sand Isochron</a:t>
            </a:r>
            <a:endParaRPr sz="2600">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b="1" sz="2600">
              <a:solidFill>
                <a:srgbClr val="FFFFFF"/>
              </a:solidFill>
            </a:endParaRPr>
          </a:p>
        </p:txBody>
      </p:sp>
      <p:pic>
        <p:nvPicPr>
          <p:cNvPr id="466" name="Google Shape;466;p55"/>
          <p:cNvPicPr preferRelativeResize="0"/>
          <p:nvPr/>
        </p:nvPicPr>
        <p:blipFill>
          <a:blip r:embed="rId3">
            <a:alphaModFix/>
          </a:blip>
          <a:stretch>
            <a:fillRect/>
          </a:stretch>
        </p:blipFill>
        <p:spPr>
          <a:xfrm>
            <a:off x="429050" y="616799"/>
            <a:ext cx="4039576" cy="4376650"/>
          </a:xfrm>
          <a:prstGeom prst="rect">
            <a:avLst/>
          </a:prstGeom>
          <a:noFill/>
          <a:ln>
            <a:noFill/>
          </a:ln>
        </p:spPr>
      </p:pic>
      <p:pic>
        <p:nvPicPr>
          <p:cNvPr id="467" name="Google Shape;467;p55"/>
          <p:cNvPicPr preferRelativeResize="0"/>
          <p:nvPr/>
        </p:nvPicPr>
        <p:blipFill rotWithShape="1">
          <a:blip r:embed="rId4">
            <a:alphaModFix/>
          </a:blip>
          <a:srcRect b="0" l="1565" r="0" t="0"/>
          <a:stretch/>
        </p:blipFill>
        <p:spPr>
          <a:xfrm>
            <a:off x="4506600" y="829025"/>
            <a:ext cx="3784901" cy="3439324"/>
          </a:xfrm>
          <a:prstGeom prst="rect">
            <a:avLst/>
          </a:prstGeom>
          <a:noFill/>
          <a:ln>
            <a:noFill/>
          </a:ln>
        </p:spPr>
      </p:pic>
      <p:sp>
        <p:nvSpPr>
          <p:cNvPr id="468" name="Google Shape;468;p55"/>
          <p:cNvSpPr/>
          <p:nvPr/>
        </p:nvSpPr>
        <p:spPr>
          <a:xfrm>
            <a:off x="843850" y="2097575"/>
            <a:ext cx="1728000" cy="1679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 name="Google Shape;469;p55"/>
          <p:cNvCxnSpPr/>
          <p:nvPr/>
        </p:nvCxnSpPr>
        <p:spPr>
          <a:xfrm flipH="1" rot="10800000">
            <a:off x="859925" y="867700"/>
            <a:ext cx="3608700" cy="1213800"/>
          </a:xfrm>
          <a:prstGeom prst="straightConnector1">
            <a:avLst/>
          </a:prstGeom>
          <a:noFill/>
          <a:ln cap="flat" cmpd="sng" w="9525">
            <a:solidFill>
              <a:srgbClr val="FFFFFF"/>
            </a:solidFill>
            <a:prstDash val="solid"/>
            <a:round/>
            <a:headEnd len="med" w="med" type="none"/>
            <a:tailEnd len="med" w="med" type="none"/>
          </a:ln>
        </p:spPr>
      </p:cxnSp>
      <p:cxnSp>
        <p:nvCxnSpPr>
          <p:cNvPr id="470" name="Google Shape;470;p55"/>
          <p:cNvCxnSpPr/>
          <p:nvPr/>
        </p:nvCxnSpPr>
        <p:spPr>
          <a:xfrm>
            <a:off x="827775" y="3761175"/>
            <a:ext cx="3648900" cy="506400"/>
          </a:xfrm>
          <a:prstGeom prst="straightConnector1">
            <a:avLst/>
          </a:prstGeom>
          <a:noFill/>
          <a:ln cap="flat" cmpd="sng" w="9525">
            <a:solidFill>
              <a:srgbClr val="FFFFFF"/>
            </a:solidFill>
            <a:prstDash val="solid"/>
            <a:round/>
            <a:headEnd len="med" w="med" type="none"/>
            <a:tailEnd len="med" w="med" type="none"/>
          </a:ln>
        </p:spPr>
      </p:cxnSp>
      <p:sp>
        <p:nvSpPr>
          <p:cNvPr id="471" name="Google Shape;471;p55"/>
          <p:cNvSpPr/>
          <p:nvPr/>
        </p:nvSpPr>
        <p:spPr>
          <a:xfrm>
            <a:off x="4476500" y="829025"/>
            <a:ext cx="3845100" cy="3439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5"/>
          <p:cNvSpPr/>
          <p:nvPr/>
        </p:nvSpPr>
        <p:spPr>
          <a:xfrm>
            <a:off x="6286550" y="2515500"/>
            <a:ext cx="225000" cy="225000"/>
          </a:xfrm>
          <a:prstGeom prst="ellipse">
            <a:avLst/>
          </a:prstGeom>
          <a:solidFill>
            <a:srgbClr val="00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5"/>
          <p:cNvSpPr/>
          <p:nvPr/>
        </p:nvSpPr>
        <p:spPr>
          <a:xfrm>
            <a:off x="1644400" y="2909000"/>
            <a:ext cx="126900" cy="136800"/>
          </a:xfrm>
          <a:prstGeom prst="ellipse">
            <a:avLst/>
          </a:prstGeom>
          <a:solidFill>
            <a:srgbClr val="00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Exploration Workflow</a:t>
            </a:r>
            <a:endParaRPr b="1"/>
          </a:p>
        </p:txBody>
      </p:sp>
      <p:sp>
        <p:nvSpPr>
          <p:cNvPr id="479" name="Google Shape;479;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480" name="Google Shape;480;p56"/>
          <p:cNvGrpSpPr/>
          <p:nvPr/>
        </p:nvGrpSpPr>
        <p:grpSpPr>
          <a:xfrm>
            <a:off x="205108" y="1230204"/>
            <a:ext cx="2541284" cy="3482846"/>
            <a:chOff x="0" y="1189989"/>
            <a:chExt cx="2726700" cy="3482846"/>
          </a:xfrm>
        </p:grpSpPr>
        <p:sp>
          <p:nvSpPr>
            <p:cNvPr id="481" name="Google Shape;481;p56"/>
            <p:cNvSpPr/>
            <p:nvPr/>
          </p:nvSpPr>
          <p:spPr>
            <a:xfrm>
              <a:off x="0" y="1189989"/>
              <a:ext cx="2726700" cy="669000"/>
            </a:xfrm>
            <a:prstGeom prst="homePlate">
              <a:avLst>
                <a:gd fmla="val 50000" name="adj"/>
              </a:avLst>
            </a:prstGeom>
            <a:solidFill>
              <a:srgbClr val="CCCCCC"/>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a:solidFill>
                    <a:srgbClr val="FFFFFF"/>
                  </a:solidFill>
                  <a:latin typeface="Roboto"/>
                  <a:ea typeface="Roboto"/>
                  <a:cs typeface="Roboto"/>
                  <a:sym typeface="Roboto"/>
                </a:rPr>
                <a:t>    Geological </a:t>
              </a:r>
              <a:endParaRPr b="1">
                <a:solidFill>
                  <a:srgbClr val="FFFFFF"/>
                </a:solidFill>
                <a:latin typeface="Roboto"/>
                <a:ea typeface="Roboto"/>
                <a:cs typeface="Roboto"/>
                <a:sym typeface="Roboto"/>
              </a:endParaRPr>
            </a:p>
            <a:p>
              <a:pPr indent="0" lvl="0" marL="457200" rtl="0" algn="l">
                <a:spcBef>
                  <a:spcPts val="0"/>
                </a:spcBef>
                <a:spcAft>
                  <a:spcPts val="0"/>
                </a:spcAft>
                <a:buNone/>
              </a:pPr>
              <a:r>
                <a:rPr b="1" lang="en">
                  <a:solidFill>
                    <a:srgbClr val="FFFFFF"/>
                  </a:solidFill>
                  <a:latin typeface="Roboto"/>
                  <a:ea typeface="Roboto"/>
                  <a:cs typeface="Roboto"/>
                  <a:sym typeface="Roboto"/>
                </a:rPr>
                <a:t>    Framework</a:t>
              </a:r>
              <a:endParaRPr b="1">
                <a:solidFill>
                  <a:srgbClr val="FFFFFF"/>
                </a:solidFill>
                <a:latin typeface="Roboto"/>
                <a:ea typeface="Roboto"/>
                <a:cs typeface="Roboto"/>
                <a:sym typeface="Roboto"/>
              </a:endParaRPr>
            </a:p>
          </p:txBody>
        </p:sp>
        <p:sp>
          <p:nvSpPr>
            <p:cNvPr id="482" name="Google Shape;482;p56"/>
            <p:cNvSpPr txBox="1"/>
            <p:nvPr/>
          </p:nvSpPr>
          <p:spPr>
            <a:xfrm>
              <a:off x="114369" y="2057136"/>
              <a:ext cx="23151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Tectonic History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Structural Interpretation</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Faults and folds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Uplifts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Structural trends/features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Stratigraphic Interpretation</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Unconformities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Packages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Facies, lithologies, ages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CCCCCC"/>
                </a:solidFill>
                <a:latin typeface="Roboto"/>
                <a:ea typeface="Roboto"/>
                <a:cs typeface="Roboto"/>
                <a:sym typeface="Roboto"/>
              </a:endParaRPr>
            </a:p>
          </p:txBody>
        </p:sp>
      </p:grpSp>
      <p:grpSp>
        <p:nvGrpSpPr>
          <p:cNvPr id="483" name="Google Shape;483;p56"/>
          <p:cNvGrpSpPr/>
          <p:nvPr/>
        </p:nvGrpSpPr>
        <p:grpSpPr>
          <a:xfrm>
            <a:off x="2469337" y="1229975"/>
            <a:ext cx="2346382" cy="3483050"/>
            <a:chOff x="2263425" y="1189775"/>
            <a:chExt cx="2541300" cy="3483050"/>
          </a:xfrm>
        </p:grpSpPr>
        <p:sp>
          <p:nvSpPr>
            <p:cNvPr id="484" name="Google Shape;484;p56"/>
            <p:cNvSpPr/>
            <p:nvPr/>
          </p:nvSpPr>
          <p:spPr>
            <a:xfrm>
              <a:off x="2263425" y="1189775"/>
              <a:ext cx="2541300" cy="6690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Volume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Attribute Maps</a:t>
              </a:r>
              <a:endParaRPr b="1">
                <a:solidFill>
                  <a:srgbClr val="FFFFFF"/>
                </a:solidFill>
                <a:latin typeface="Roboto"/>
                <a:ea typeface="Roboto"/>
                <a:cs typeface="Roboto"/>
                <a:sym typeface="Roboto"/>
              </a:endParaRPr>
            </a:p>
          </p:txBody>
        </p:sp>
        <p:sp>
          <p:nvSpPr>
            <p:cNvPr id="485" name="Google Shape;485;p56"/>
            <p:cNvSpPr txBox="1"/>
            <p:nvPr/>
          </p:nvSpPr>
          <p:spPr>
            <a:xfrm>
              <a:off x="2512193" y="2057125"/>
              <a:ext cx="20535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Present Day Conditions</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Analyze Key Packages</a:t>
              </a:r>
              <a:endParaRPr b="1" sz="4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Potential Reservoirs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CCCCCC"/>
                  </a:solidFill>
                  <a:latin typeface="Roboto"/>
                  <a:ea typeface="Roboto"/>
                  <a:cs typeface="Roboto"/>
                  <a:sym typeface="Roboto"/>
                </a:rPr>
                <a:t> -  Source Rocks</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p:txBody>
        </p:sp>
      </p:grpSp>
      <p:grpSp>
        <p:nvGrpSpPr>
          <p:cNvPr id="486" name="Google Shape;486;p56"/>
          <p:cNvGrpSpPr/>
          <p:nvPr/>
        </p:nvGrpSpPr>
        <p:grpSpPr>
          <a:xfrm>
            <a:off x="4536057" y="1229975"/>
            <a:ext cx="2369508" cy="3483050"/>
            <a:chOff x="4329974" y="1189775"/>
            <a:chExt cx="2541300" cy="3483050"/>
          </a:xfrm>
        </p:grpSpPr>
        <p:sp>
          <p:nvSpPr>
            <p:cNvPr id="487" name="Google Shape;487;p56"/>
            <p:cNvSpPr/>
            <p:nvPr/>
          </p:nvSpPr>
          <p:spPr>
            <a:xfrm>
              <a:off x="4329974" y="1189775"/>
              <a:ext cx="2541300" cy="6690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Prospect </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Elements</a:t>
              </a:r>
              <a:endParaRPr b="1">
                <a:solidFill>
                  <a:srgbClr val="FFFFFF"/>
                </a:solidFill>
                <a:latin typeface="Roboto"/>
                <a:ea typeface="Roboto"/>
                <a:cs typeface="Roboto"/>
                <a:sym typeface="Roboto"/>
              </a:endParaRPr>
            </a:p>
          </p:txBody>
        </p:sp>
        <p:sp>
          <p:nvSpPr>
            <p:cNvPr id="488" name="Google Shape;488;p56"/>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Source</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Reservoir</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Migration</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CCCCCC"/>
                  </a:solidFill>
                  <a:latin typeface="Roboto"/>
                  <a:ea typeface="Roboto"/>
                  <a:cs typeface="Roboto"/>
                  <a:sym typeface="Roboto"/>
                </a:rPr>
                <a:t>Trap</a:t>
              </a:r>
              <a:endParaRPr b="1"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CCCCCC"/>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CCCCCC"/>
                </a:solidFill>
                <a:latin typeface="Roboto"/>
                <a:ea typeface="Roboto"/>
                <a:cs typeface="Roboto"/>
                <a:sym typeface="Roboto"/>
              </a:endParaRPr>
            </a:p>
          </p:txBody>
        </p:sp>
      </p:grpSp>
      <p:grpSp>
        <p:nvGrpSpPr>
          <p:cNvPr id="489" name="Google Shape;489;p56"/>
          <p:cNvGrpSpPr/>
          <p:nvPr/>
        </p:nvGrpSpPr>
        <p:grpSpPr>
          <a:xfrm>
            <a:off x="6615923" y="1229975"/>
            <a:ext cx="2483612" cy="3483050"/>
            <a:chOff x="6396739" y="1189775"/>
            <a:chExt cx="2541300" cy="3483050"/>
          </a:xfrm>
        </p:grpSpPr>
        <p:sp>
          <p:nvSpPr>
            <p:cNvPr id="490" name="Google Shape;490;p56"/>
            <p:cNvSpPr/>
            <p:nvPr/>
          </p:nvSpPr>
          <p:spPr>
            <a:xfrm>
              <a:off x="6396739" y="1189775"/>
              <a:ext cx="2541300" cy="669000"/>
            </a:xfrm>
            <a:prstGeom prst="chevron">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Prospect Assessment</a:t>
              </a:r>
              <a:endParaRPr b="1">
                <a:solidFill>
                  <a:srgbClr val="FFFFFF"/>
                </a:solidFill>
                <a:latin typeface="Roboto"/>
                <a:ea typeface="Roboto"/>
                <a:cs typeface="Roboto"/>
                <a:sym typeface="Roboto"/>
              </a:endParaRPr>
            </a:p>
          </p:txBody>
        </p:sp>
        <p:sp>
          <p:nvSpPr>
            <p:cNvPr id="491" name="Google Shape;491;p56"/>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Chance of Success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Trap size</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Hydrocarbon Content</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Compartments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Recovery factor</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CCCCCC"/>
                </a:solidFill>
                <a:latin typeface="Roboto"/>
                <a:ea typeface="Roboto"/>
                <a:cs typeface="Roboto"/>
                <a:sym typeface="Robot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Reservoir Calculation</a:t>
            </a:r>
            <a:endParaRPr/>
          </a:p>
        </p:txBody>
      </p:sp>
      <p:pic>
        <p:nvPicPr>
          <p:cNvPr id="497" name="Google Shape;497;p57"/>
          <p:cNvPicPr preferRelativeResize="0"/>
          <p:nvPr/>
        </p:nvPicPr>
        <p:blipFill rotWithShape="1">
          <a:blip r:embed="rId3">
            <a:alphaModFix/>
          </a:blip>
          <a:srcRect b="6200" l="17786" r="44393" t="7554"/>
          <a:stretch/>
        </p:blipFill>
        <p:spPr>
          <a:xfrm>
            <a:off x="5323525" y="199275"/>
            <a:ext cx="3622025" cy="4744950"/>
          </a:xfrm>
          <a:prstGeom prst="rect">
            <a:avLst/>
          </a:prstGeom>
          <a:noFill/>
          <a:ln>
            <a:noFill/>
          </a:ln>
        </p:spPr>
      </p:pic>
      <p:sp>
        <p:nvSpPr>
          <p:cNvPr id="498" name="Google Shape;498;p57"/>
          <p:cNvSpPr/>
          <p:nvPr/>
        </p:nvSpPr>
        <p:spPr>
          <a:xfrm>
            <a:off x="5806125" y="1349425"/>
            <a:ext cx="28566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7"/>
          <p:cNvSpPr txBox="1"/>
          <p:nvPr>
            <p:ph idx="1" type="body"/>
          </p:nvPr>
        </p:nvSpPr>
        <p:spPr>
          <a:xfrm>
            <a:off x="-121225" y="1208225"/>
            <a:ext cx="5444700" cy="34164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b="1" lang="en" sz="2100"/>
              <a:t>Main Reservoir - Top </a:t>
            </a:r>
            <a:r>
              <a:rPr b="1" lang="en"/>
              <a:t>Forties Charlie Sand </a:t>
            </a:r>
            <a:endParaRPr b="1"/>
          </a:p>
          <a:p>
            <a:pPr indent="0" lvl="0" marL="457200" rtl="0" algn="l">
              <a:spcBef>
                <a:spcPts val="0"/>
              </a:spcBef>
              <a:spcAft>
                <a:spcPts val="0"/>
              </a:spcAft>
              <a:buNone/>
            </a:pPr>
            <a:r>
              <a:t/>
            </a:r>
            <a:endParaRPr sz="1300"/>
          </a:p>
          <a:p>
            <a:pPr indent="0" lvl="0" marL="457200" rtl="0" algn="l">
              <a:spcBef>
                <a:spcPts val="0"/>
              </a:spcBef>
              <a:spcAft>
                <a:spcPts val="0"/>
              </a:spcAft>
              <a:buNone/>
            </a:pPr>
            <a:r>
              <a:rPr lang="en"/>
              <a:t>    • </a:t>
            </a:r>
            <a:r>
              <a:rPr b="1" lang="en"/>
              <a:t>Porosity (%):</a:t>
            </a:r>
            <a:r>
              <a:rPr lang="en"/>
              <a:t> 25 - 27</a:t>
            </a:r>
            <a:endParaRPr/>
          </a:p>
          <a:p>
            <a:pPr indent="228600" lvl="0" marL="457200" rtl="0" algn="l">
              <a:spcBef>
                <a:spcPts val="0"/>
              </a:spcBef>
              <a:spcAft>
                <a:spcPts val="0"/>
              </a:spcAft>
              <a:buNone/>
            </a:pPr>
            <a:r>
              <a:rPr lang="en"/>
              <a:t>• </a:t>
            </a:r>
            <a:r>
              <a:rPr b="1" lang="en"/>
              <a:t>Permeability (mD): </a:t>
            </a:r>
            <a:r>
              <a:rPr lang="en"/>
              <a:t>200 - 2000</a:t>
            </a:r>
            <a:endParaRPr/>
          </a:p>
          <a:p>
            <a:pPr indent="228600" lvl="0" marL="457200" rtl="0" algn="l">
              <a:spcBef>
                <a:spcPts val="0"/>
              </a:spcBef>
              <a:spcAft>
                <a:spcPts val="0"/>
              </a:spcAft>
              <a:buNone/>
            </a:pPr>
            <a:r>
              <a:rPr lang="en"/>
              <a:t>• </a:t>
            </a:r>
            <a:r>
              <a:rPr b="1" lang="en"/>
              <a:t>Sw: </a:t>
            </a:r>
            <a:r>
              <a:rPr lang="en"/>
              <a:t>Average 23 % range 22 - 32 %</a:t>
            </a:r>
            <a:endParaRPr/>
          </a:p>
          <a:p>
            <a:pPr indent="228600" lvl="0" marL="457200" rtl="0" algn="l">
              <a:spcBef>
                <a:spcPts val="0"/>
              </a:spcBef>
              <a:spcAft>
                <a:spcPts val="0"/>
              </a:spcAft>
              <a:buNone/>
            </a:pPr>
            <a:r>
              <a:rPr lang="en"/>
              <a:t>• </a:t>
            </a:r>
            <a:r>
              <a:rPr b="1" lang="en"/>
              <a:t>Formation Volume Factor: </a:t>
            </a:r>
            <a:r>
              <a:rPr lang="en"/>
              <a:t>1.029</a:t>
            </a:r>
            <a:endParaRPr/>
          </a:p>
          <a:p>
            <a:pPr indent="228600" lvl="0" marL="457200" rtl="0" algn="l">
              <a:spcBef>
                <a:spcPts val="0"/>
              </a:spcBef>
              <a:spcAft>
                <a:spcPts val="0"/>
              </a:spcAft>
              <a:buNone/>
            </a:pPr>
            <a:r>
              <a:rPr lang="en"/>
              <a:t>• </a:t>
            </a:r>
            <a:r>
              <a:rPr b="1" lang="en"/>
              <a:t>Recovery Factor (%):</a:t>
            </a:r>
            <a:r>
              <a:rPr lang="en"/>
              <a:t> 57</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228600" lvl="0" marL="457200" rtl="0" algn="l">
              <a:spcBef>
                <a:spcPts val="0"/>
              </a:spcBef>
              <a:spcAft>
                <a:spcPts val="0"/>
              </a:spcAft>
              <a:buNone/>
            </a:pPr>
            <a:r>
              <a:t/>
            </a:r>
            <a:endParaRPr b="1"/>
          </a:p>
          <a:p>
            <a:pPr indent="22860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Revenue Calculation</a:t>
            </a:r>
            <a:endParaRPr/>
          </a:p>
        </p:txBody>
      </p:sp>
      <p:sp>
        <p:nvSpPr>
          <p:cNvPr id="505" name="Google Shape;505;p58"/>
          <p:cNvSpPr txBox="1"/>
          <p:nvPr>
            <p:ph idx="1" type="body"/>
          </p:nvPr>
        </p:nvSpPr>
        <p:spPr>
          <a:xfrm>
            <a:off x="311700" y="1152475"/>
            <a:ext cx="8520600" cy="371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000">
              <a:solidFill>
                <a:srgbClr val="545454"/>
              </a:solidFill>
              <a:highlight>
                <a:srgbClr val="FFFFFF"/>
              </a:highlight>
            </a:endParaRPr>
          </a:p>
          <a:p>
            <a:pPr indent="0" lvl="0" marL="0" rtl="0" algn="l">
              <a:lnSpc>
                <a:spcPct val="100000"/>
              </a:lnSpc>
              <a:spcBef>
                <a:spcPts val="0"/>
              </a:spcBef>
              <a:spcAft>
                <a:spcPts val="0"/>
              </a:spcAft>
              <a:buNone/>
            </a:pPr>
            <a:r>
              <a:t/>
            </a:r>
            <a:endParaRPr sz="2000">
              <a:solidFill>
                <a:srgbClr val="545454"/>
              </a:solidFill>
              <a:highlight>
                <a:srgbClr val="FFFFFF"/>
              </a:highlight>
            </a:endParaRPr>
          </a:p>
          <a:p>
            <a:pPr indent="457200" lvl="0" marL="0" rtl="0" algn="l">
              <a:lnSpc>
                <a:spcPct val="100000"/>
              </a:lnSpc>
              <a:spcBef>
                <a:spcPts val="0"/>
              </a:spcBef>
              <a:spcAft>
                <a:spcPts val="0"/>
              </a:spcAft>
              <a:buNone/>
            </a:pPr>
            <a:r>
              <a:rPr lang="en" sz="2000">
                <a:solidFill>
                  <a:srgbClr val="545454"/>
                </a:solidFill>
                <a:highlight>
                  <a:srgbClr val="FFFFFF"/>
                </a:highlight>
              </a:rPr>
              <a:t>Revenue = OOIP * RF x Price</a:t>
            </a:r>
            <a:endParaRPr sz="2000">
              <a:solidFill>
                <a:srgbClr val="545454"/>
              </a:solidFill>
              <a:highlight>
                <a:srgbClr val="FFFFFF"/>
              </a:highlight>
            </a:endParaRPr>
          </a:p>
          <a:p>
            <a:pPr indent="0" lvl="0" marL="0" rtl="0" algn="l">
              <a:lnSpc>
                <a:spcPct val="100000"/>
              </a:lnSpc>
              <a:spcBef>
                <a:spcPts val="0"/>
              </a:spcBef>
              <a:spcAft>
                <a:spcPts val="0"/>
              </a:spcAft>
              <a:buNone/>
            </a:pPr>
            <a:r>
              <a:t/>
            </a:r>
            <a:endParaRPr b="1" sz="2000">
              <a:solidFill>
                <a:srgbClr val="545454"/>
              </a:solidFill>
              <a:highlight>
                <a:srgbClr val="FFFFFF"/>
              </a:highlight>
            </a:endParaRPr>
          </a:p>
          <a:p>
            <a:pPr indent="0" lvl="0" marL="0" rtl="0" algn="l">
              <a:lnSpc>
                <a:spcPct val="100000"/>
              </a:lnSpc>
              <a:spcBef>
                <a:spcPts val="0"/>
              </a:spcBef>
              <a:spcAft>
                <a:spcPts val="0"/>
              </a:spcAft>
              <a:buNone/>
            </a:pPr>
            <a:r>
              <a:rPr b="1" lang="en" sz="2000">
                <a:solidFill>
                  <a:srgbClr val="545454"/>
                </a:solidFill>
                <a:highlight>
                  <a:srgbClr val="FFFFFF"/>
                </a:highlight>
              </a:rPr>
              <a:t>Voil: </a:t>
            </a:r>
            <a:r>
              <a:rPr lang="en" sz="2000">
                <a:solidFill>
                  <a:srgbClr val="545454"/>
                </a:solidFill>
                <a:highlight>
                  <a:srgbClr val="FFFFFF"/>
                </a:highlight>
              </a:rPr>
              <a:t>30 MMbbl (w/ EOR) 18MMbbl (w/out EOR)</a:t>
            </a:r>
            <a:endParaRPr sz="2000">
              <a:solidFill>
                <a:srgbClr val="545454"/>
              </a:solidFill>
              <a:highlight>
                <a:srgbClr val="FFFFFF"/>
              </a:highlight>
            </a:endParaRPr>
          </a:p>
          <a:p>
            <a:pPr indent="0" lvl="0" marL="0" rtl="0" algn="l">
              <a:lnSpc>
                <a:spcPct val="100000"/>
              </a:lnSpc>
              <a:spcBef>
                <a:spcPts val="0"/>
              </a:spcBef>
              <a:spcAft>
                <a:spcPts val="0"/>
              </a:spcAft>
              <a:buNone/>
            </a:pPr>
            <a:r>
              <a:t/>
            </a:r>
            <a:endParaRPr sz="2000">
              <a:solidFill>
                <a:srgbClr val="545454"/>
              </a:solidFill>
              <a:highlight>
                <a:srgbClr val="FFFFFF"/>
              </a:highlight>
            </a:endParaRPr>
          </a:p>
          <a:p>
            <a:pPr indent="457200" lvl="0" marL="0" rtl="0" algn="l">
              <a:lnSpc>
                <a:spcPct val="100000"/>
              </a:lnSpc>
              <a:spcBef>
                <a:spcPts val="0"/>
              </a:spcBef>
              <a:spcAft>
                <a:spcPts val="0"/>
              </a:spcAft>
              <a:buNone/>
            </a:pPr>
            <a:r>
              <a:rPr lang="en" sz="2000">
                <a:solidFill>
                  <a:srgbClr val="545454"/>
                </a:solidFill>
                <a:highlight>
                  <a:srgbClr val="FFFFFF"/>
                </a:highlight>
              </a:rPr>
              <a:t>Price = $60.27 USD </a:t>
            </a:r>
            <a:r>
              <a:rPr lang="en" sz="2000">
                <a:solidFill>
                  <a:srgbClr val="545454"/>
                </a:solidFill>
                <a:highlight>
                  <a:schemeClr val="lt1"/>
                </a:highlight>
              </a:rPr>
              <a:t>(WTI); $67.61 USD (BRENT)</a:t>
            </a:r>
            <a:endParaRPr sz="2000">
              <a:solidFill>
                <a:srgbClr val="545454"/>
              </a:solidFill>
              <a:highlight>
                <a:srgbClr val="FFFFFF"/>
              </a:highlight>
            </a:endParaRPr>
          </a:p>
          <a:p>
            <a:pPr indent="0" lvl="0" marL="0" rtl="0" algn="l">
              <a:lnSpc>
                <a:spcPct val="100000"/>
              </a:lnSpc>
              <a:spcBef>
                <a:spcPts val="0"/>
              </a:spcBef>
              <a:spcAft>
                <a:spcPts val="0"/>
              </a:spcAft>
              <a:buNone/>
            </a:pPr>
            <a:r>
              <a:t/>
            </a:r>
            <a:endParaRPr b="1" sz="2000">
              <a:solidFill>
                <a:srgbClr val="545454"/>
              </a:solidFill>
              <a:highlight>
                <a:srgbClr val="FFFFFF"/>
              </a:highlight>
            </a:endParaRPr>
          </a:p>
          <a:p>
            <a:pPr indent="0" lvl="0" marL="0" rtl="0" algn="l">
              <a:lnSpc>
                <a:spcPct val="100000"/>
              </a:lnSpc>
              <a:spcBef>
                <a:spcPts val="0"/>
              </a:spcBef>
              <a:spcAft>
                <a:spcPts val="0"/>
              </a:spcAft>
              <a:buNone/>
            </a:pPr>
            <a:r>
              <a:rPr b="1" lang="en" sz="2000">
                <a:solidFill>
                  <a:srgbClr val="545454"/>
                </a:solidFill>
                <a:highlight>
                  <a:srgbClr val="FFFFFF"/>
                </a:highlight>
              </a:rPr>
              <a:t>Revenue: $1.8B USD (w/ EOR) $1.0B (w/out EOR)</a:t>
            </a:r>
            <a:endParaRPr b="1" sz="2000">
              <a:solidFill>
                <a:srgbClr val="545454"/>
              </a:solidFill>
              <a:highlight>
                <a:srgbClr val="FFFFFF"/>
              </a:highlight>
            </a:endParaRPr>
          </a:p>
          <a:p>
            <a:pPr indent="457200" lvl="0" marL="0" rtl="0" algn="l">
              <a:lnSpc>
                <a:spcPct val="100000"/>
              </a:lnSpc>
              <a:spcBef>
                <a:spcPts val="0"/>
              </a:spcBef>
              <a:spcAft>
                <a:spcPts val="0"/>
              </a:spcAft>
              <a:buNone/>
            </a:pPr>
            <a:r>
              <a:rPr lang="en" sz="2000">
                <a:solidFill>
                  <a:srgbClr val="545454"/>
                </a:solidFill>
                <a:highlight>
                  <a:srgbClr val="FFFFFF"/>
                </a:highlight>
              </a:rPr>
              <a:t>Thickness: 205 ft (</a:t>
            </a:r>
            <a:r>
              <a:rPr lang="en" sz="2000">
                <a:solidFill>
                  <a:srgbClr val="545454"/>
                </a:solidFill>
                <a:highlight>
                  <a:schemeClr val="lt1"/>
                </a:highlight>
              </a:rPr>
              <a:t>Top: 6955 ft; Base: 7160 ft )</a:t>
            </a:r>
            <a:endParaRPr sz="2000">
              <a:solidFill>
                <a:srgbClr val="545454"/>
              </a:solidFill>
              <a:highlight>
                <a:srgbClr val="FFFFFF"/>
              </a:highlight>
            </a:endParaRPr>
          </a:p>
          <a:p>
            <a:pPr indent="457200" lvl="0" marL="0" rtl="0" algn="l">
              <a:lnSpc>
                <a:spcPct val="100000"/>
              </a:lnSpc>
              <a:spcBef>
                <a:spcPts val="0"/>
              </a:spcBef>
              <a:spcAft>
                <a:spcPts val="0"/>
              </a:spcAft>
              <a:buNone/>
            </a:pPr>
            <a:r>
              <a:rPr lang="en" sz="2000">
                <a:solidFill>
                  <a:srgbClr val="545454"/>
                </a:solidFill>
                <a:highlight>
                  <a:srgbClr val="FFFFFF"/>
                </a:highlight>
              </a:rPr>
              <a:t>Net/Gross: Average 0.70, range 0.25 - 1.0</a:t>
            </a:r>
            <a:endParaRPr sz="2000">
              <a:solidFill>
                <a:srgbClr val="545454"/>
              </a:solidFill>
              <a:highlight>
                <a:srgbClr val="FFFFFF"/>
              </a:highlight>
            </a:endParaRPr>
          </a:p>
        </p:txBody>
      </p:sp>
      <p:pic>
        <p:nvPicPr>
          <p:cNvPr id="506" name="Google Shape;506;p58"/>
          <p:cNvPicPr preferRelativeResize="0"/>
          <p:nvPr/>
        </p:nvPicPr>
        <p:blipFill rotWithShape="1">
          <a:blip r:embed="rId3">
            <a:alphaModFix/>
          </a:blip>
          <a:srcRect b="23040" l="9286" r="12010" t="12617"/>
          <a:stretch/>
        </p:blipFill>
        <p:spPr>
          <a:xfrm>
            <a:off x="860400" y="1017725"/>
            <a:ext cx="3291050" cy="844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Reservoir Parameters</a:t>
            </a:r>
            <a:endParaRPr/>
          </a:p>
        </p:txBody>
      </p:sp>
      <p:sp>
        <p:nvSpPr>
          <p:cNvPr id="512" name="Google Shape;512;p59"/>
          <p:cNvSpPr txBox="1"/>
          <p:nvPr>
            <p:ph idx="1" type="body"/>
          </p:nvPr>
        </p:nvSpPr>
        <p:spPr>
          <a:xfrm>
            <a:off x="311700" y="1152475"/>
            <a:ext cx="4413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000">
              <a:solidFill>
                <a:srgbClr val="545454"/>
              </a:solidFill>
              <a:highlight>
                <a:srgbClr val="FFFFFF"/>
              </a:highlight>
            </a:endParaRPr>
          </a:p>
          <a:p>
            <a:pPr indent="0" lvl="0" marL="0" rtl="0" algn="l">
              <a:lnSpc>
                <a:spcPct val="100000"/>
              </a:lnSpc>
              <a:spcBef>
                <a:spcPts val="0"/>
              </a:spcBef>
              <a:spcAft>
                <a:spcPts val="0"/>
              </a:spcAft>
              <a:buNone/>
            </a:pPr>
            <a:r>
              <a:rPr lang="en" sz="2000">
                <a:solidFill>
                  <a:srgbClr val="545454"/>
                </a:solidFill>
                <a:highlight>
                  <a:srgbClr val="FFFFFF"/>
                </a:highlight>
              </a:rPr>
              <a:t>Area:</a:t>
            </a:r>
            <a:endParaRPr sz="2000">
              <a:solidFill>
                <a:srgbClr val="545454"/>
              </a:solidFill>
              <a:highlight>
                <a:srgbClr val="FFFFFF"/>
              </a:highlight>
            </a:endParaRPr>
          </a:p>
          <a:p>
            <a:pPr indent="0" lvl="0" marL="0" rtl="0" algn="l">
              <a:lnSpc>
                <a:spcPct val="100000"/>
              </a:lnSpc>
              <a:spcBef>
                <a:spcPts val="0"/>
              </a:spcBef>
              <a:spcAft>
                <a:spcPts val="0"/>
              </a:spcAft>
              <a:buNone/>
            </a:pPr>
            <a:r>
              <a:rPr lang="en" sz="2000">
                <a:solidFill>
                  <a:srgbClr val="545454"/>
                </a:solidFill>
                <a:highlight>
                  <a:srgbClr val="FFFFFF"/>
                </a:highlight>
              </a:rPr>
              <a:t>	P10 : 740 acres</a:t>
            </a:r>
            <a:endParaRPr sz="2000">
              <a:solidFill>
                <a:srgbClr val="545454"/>
              </a:solidFill>
              <a:highlight>
                <a:srgbClr val="FFFFFF"/>
              </a:highlight>
            </a:endParaRPr>
          </a:p>
          <a:p>
            <a:pPr indent="0" lvl="0" marL="0" rtl="0" algn="l">
              <a:lnSpc>
                <a:spcPct val="100000"/>
              </a:lnSpc>
              <a:spcBef>
                <a:spcPts val="0"/>
              </a:spcBef>
              <a:spcAft>
                <a:spcPts val="0"/>
              </a:spcAft>
              <a:buNone/>
            </a:pPr>
            <a:r>
              <a:rPr lang="en" sz="2000">
                <a:solidFill>
                  <a:srgbClr val="545454"/>
                </a:solidFill>
                <a:highlight>
                  <a:srgbClr val="FFFFFF"/>
                </a:highlight>
              </a:rPr>
              <a:t>	P50: 530 acres </a:t>
            </a:r>
            <a:endParaRPr sz="2000">
              <a:solidFill>
                <a:srgbClr val="545454"/>
              </a:solidFill>
              <a:highlight>
                <a:srgbClr val="FFFFFF"/>
              </a:highlight>
            </a:endParaRPr>
          </a:p>
          <a:p>
            <a:pPr indent="0" lvl="0" marL="0" rtl="0" algn="l">
              <a:lnSpc>
                <a:spcPct val="100000"/>
              </a:lnSpc>
              <a:spcBef>
                <a:spcPts val="0"/>
              </a:spcBef>
              <a:spcAft>
                <a:spcPts val="0"/>
              </a:spcAft>
              <a:buNone/>
            </a:pPr>
            <a:r>
              <a:rPr lang="en" sz="2000">
                <a:solidFill>
                  <a:srgbClr val="545454"/>
                </a:solidFill>
                <a:highlight>
                  <a:srgbClr val="FFFFFF"/>
                </a:highlight>
              </a:rPr>
              <a:t>	P90: 175 acres</a:t>
            </a:r>
            <a:endParaRPr sz="2000">
              <a:solidFill>
                <a:srgbClr val="545454"/>
              </a:solidFill>
              <a:highlight>
                <a:srgbClr val="FFFFFF"/>
              </a:highlight>
            </a:endParaRPr>
          </a:p>
          <a:p>
            <a:pPr indent="0" lvl="0" marL="0" rtl="0" algn="l">
              <a:lnSpc>
                <a:spcPct val="100000"/>
              </a:lnSpc>
              <a:spcBef>
                <a:spcPts val="0"/>
              </a:spcBef>
              <a:spcAft>
                <a:spcPts val="0"/>
              </a:spcAft>
              <a:buNone/>
            </a:pPr>
            <a:r>
              <a:t/>
            </a:r>
            <a:endParaRPr sz="2000">
              <a:solidFill>
                <a:srgbClr val="545454"/>
              </a:solidFill>
              <a:highlight>
                <a:srgbClr val="FFFFFF"/>
              </a:highlight>
            </a:endParaRPr>
          </a:p>
          <a:p>
            <a:pPr indent="0" lvl="0" marL="0" rtl="0" algn="l">
              <a:lnSpc>
                <a:spcPct val="100000"/>
              </a:lnSpc>
              <a:spcBef>
                <a:spcPts val="0"/>
              </a:spcBef>
              <a:spcAft>
                <a:spcPts val="0"/>
              </a:spcAft>
              <a:buNone/>
            </a:pPr>
            <a:r>
              <a:rPr lang="en" sz="2000">
                <a:solidFill>
                  <a:srgbClr val="545454"/>
                </a:solidFill>
                <a:highlight>
                  <a:srgbClr val="FFFFFF"/>
                </a:highlight>
              </a:rPr>
              <a:t>Thickness:</a:t>
            </a:r>
            <a:endParaRPr sz="2000">
              <a:solidFill>
                <a:srgbClr val="545454"/>
              </a:solidFill>
              <a:highlight>
                <a:srgbClr val="FFFFFF"/>
              </a:highlight>
            </a:endParaRPr>
          </a:p>
          <a:p>
            <a:pPr indent="0" lvl="0" marL="0" rtl="0" algn="l">
              <a:lnSpc>
                <a:spcPct val="100000"/>
              </a:lnSpc>
              <a:spcBef>
                <a:spcPts val="0"/>
              </a:spcBef>
              <a:spcAft>
                <a:spcPts val="0"/>
              </a:spcAft>
              <a:buNone/>
            </a:pPr>
            <a:r>
              <a:rPr lang="en" sz="2000">
                <a:solidFill>
                  <a:srgbClr val="545454"/>
                </a:solidFill>
                <a:highlight>
                  <a:srgbClr val="FFFFFF"/>
                </a:highlight>
              </a:rPr>
              <a:t>	205 ft (Top: 6955 ft; Base: 7160ft)</a:t>
            </a:r>
            <a:endParaRPr sz="2000">
              <a:solidFill>
                <a:srgbClr val="545454"/>
              </a:solidFill>
              <a:highlight>
                <a:srgbClr val="FFFFFF"/>
              </a:highlight>
            </a:endParaRPr>
          </a:p>
          <a:p>
            <a:pPr indent="0" lvl="0" marL="0" rtl="0" algn="l">
              <a:lnSpc>
                <a:spcPct val="100000"/>
              </a:lnSpc>
              <a:spcBef>
                <a:spcPts val="0"/>
              </a:spcBef>
              <a:spcAft>
                <a:spcPts val="0"/>
              </a:spcAft>
              <a:buNone/>
            </a:pPr>
            <a:r>
              <a:t/>
            </a:r>
            <a:endParaRPr sz="2000">
              <a:solidFill>
                <a:srgbClr val="545454"/>
              </a:solidFill>
              <a:highlight>
                <a:srgbClr val="FFFFFF"/>
              </a:highlight>
            </a:endParaRPr>
          </a:p>
          <a:p>
            <a:pPr indent="0" lvl="0" marL="0" rtl="0" algn="l">
              <a:lnSpc>
                <a:spcPct val="100000"/>
              </a:lnSpc>
              <a:spcBef>
                <a:spcPts val="0"/>
              </a:spcBef>
              <a:spcAft>
                <a:spcPts val="0"/>
              </a:spcAft>
              <a:buNone/>
            </a:pPr>
            <a:r>
              <a:rPr lang="en" sz="2000">
                <a:solidFill>
                  <a:srgbClr val="545454"/>
                </a:solidFill>
                <a:highlight>
                  <a:srgbClr val="FFFFFF"/>
                </a:highlight>
              </a:rPr>
              <a:t>	</a:t>
            </a:r>
            <a:endParaRPr sz="2000">
              <a:solidFill>
                <a:srgbClr val="545454"/>
              </a:solidFill>
              <a:highlight>
                <a:srgbClr val="FFFFFF"/>
              </a:highlight>
            </a:endParaRPr>
          </a:p>
        </p:txBody>
      </p:sp>
      <p:pic>
        <p:nvPicPr>
          <p:cNvPr id="513" name="Google Shape;513;p59"/>
          <p:cNvPicPr preferRelativeResize="0"/>
          <p:nvPr/>
        </p:nvPicPr>
        <p:blipFill>
          <a:blip r:embed="rId3">
            <a:alphaModFix/>
          </a:blip>
          <a:stretch>
            <a:fillRect/>
          </a:stretch>
        </p:blipFill>
        <p:spPr>
          <a:xfrm>
            <a:off x="4725600" y="1017725"/>
            <a:ext cx="4266001" cy="260361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  </a:t>
            </a:r>
            <a:endParaRPr b="1"/>
          </a:p>
        </p:txBody>
      </p:sp>
      <p:sp>
        <p:nvSpPr>
          <p:cNvPr id="519" name="Google Shape;519;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Geological Framework </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Volume Attribute Maps </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Prospect Elements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Prospect Assessment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Recommendation Moving Forward</a:t>
            </a:r>
            <a:endParaRPr>
              <a:solidFill>
                <a:srgbClr val="000000"/>
              </a:solidFill>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graphicFrame>
        <p:nvGraphicFramePr>
          <p:cNvPr id="520" name="Google Shape;520;p60"/>
          <p:cNvGraphicFramePr/>
          <p:nvPr/>
        </p:nvGraphicFramePr>
        <p:xfrm>
          <a:off x="952500" y="3044875"/>
          <a:ext cx="3000000" cy="3000000"/>
        </p:xfrm>
        <a:graphic>
          <a:graphicData uri="http://schemas.openxmlformats.org/drawingml/2006/table">
            <a:tbl>
              <a:tblPr>
                <a:noFill/>
                <a:tableStyleId>{1A9B9E53-AF5C-4F50-A04B-0B51DBA9DDB0}</a:tableStyleId>
              </a:tblPr>
              <a:tblGrid>
                <a:gridCol w="1447800"/>
                <a:gridCol w="1447800"/>
                <a:gridCol w="1343375"/>
                <a:gridCol w="1761100"/>
                <a:gridCol w="1238925"/>
              </a:tblGrid>
              <a:tr h="381000">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Case</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OOIP (EOR)</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OOIP</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Revenue (EOR)</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Revenue</a:t>
                      </a:r>
                      <a:endParaRPr sz="1800">
                        <a:latin typeface="Proxima Nova"/>
                        <a:ea typeface="Proxima Nova"/>
                        <a:cs typeface="Proxima Nova"/>
                        <a:sym typeface="Proxima Nova"/>
                      </a:endParaRPr>
                    </a:p>
                  </a:txBody>
                  <a:tcPr marT="91425" marB="91425" marR="91425" marL="91425"/>
                </a:tc>
              </a:tr>
              <a:tr h="381000">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P90</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28MMbbl</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17MMbbl</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$1.7B</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$1B</a:t>
                      </a:r>
                      <a:endParaRPr sz="1800">
                        <a:latin typeface="Proxima Nova"/>
                        <a:ea typeface="Proxima Nova"/>
                        <a:cs typeface="Proxima Nova"/>
                        <a:sym typeface="Proxima Nova"/>
                      </a:endParaRPr>
                    </a:p>
                  </a:txBody>
                  <a:tcPr marT="91425" marB="91425" marR="91425" marL="91425"/>
                </a:tc>
              </a:tr>
              <a:tr h="381000">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P50</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85MMbbl</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50MMbbl</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$5B</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$3B</a:t>
                      </a:r>
                      <a:endParaRPr sz="1800">
                        <a:latin typeface="Proxima Nova"/>
                        <a:ea typeface="Proxima Nova"/>
                        <a:cs typeface="Proxima Nova"/>
                        <a:sym typeface="Proxima Nova"/>
                      </a:endParaRPr>
                    </a:p>
                  </a:txBody>
                  <a:tcPr marT="91425" marB="91425" marR="91425" marL="91425"/>
                </a:tc>
              </a:tr>
              <a:tr h="381000">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P10</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120MMbbl</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70MMbbl</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$7B</a:t>
                      </a:r>
                      <a:endParaRPr sz="18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800">
                          <a:latin typeface="Proxima Nova"/>
                          <a:ea typeface="Proxima Nova"/>
                          <a:cs typeface="Proxima Nova"/>
                          <a:sym typeface="Proxima Nova"/>
                        </a:rPr>
                        <a:t>$4B </a:t>
                      </a:r>
                      <a:endParaRPr sz="18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26" name="Google Shape;526;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rPr lang="en" sz="1400">
                <a:solidFill>
                  <a:srgbClr val="444444"/>
                </a:solidFill>
              </a:rPr>
              <a:t>[1] GPGN 558: Seismic Interpretation Lecture Notes</a:t>
            </a:r>
            <a:endParaRPr sz="1400">
              <a:solidFill>
                <a:srgbClr val="444444"/>
              </a:solidFill>
            </a:endParaRPr>
          </a:p>
          <a:p>
            <a:pPr indent="457200" lvl="0" marL="0" rtl="0" algn="l">
              <a:spcBef>
                <a:spcPts val="0"/>
              </a:spcBef>
              <a:spcAft>
                <a:spcPts val="0"/>
              </a:spcAft>
              <a:buClr>
                <a:srgbClr val="000000"/>
              </a:buClr>
              <a:buSzPts val="1100"/>
              <a:buFont typeface="Arial"/>
              <a:buNone/>
            </a:pPr>
            <a:r>
              <a:t/>
            </a:r>
            <a:endParaRPr sz="1400">
              <a:solidFill>
                <a:srgbClr val="444444"/>
              </a:solidFill>
            </a:endParaRPr>
          </a:p>
          <a:p>
            <a:pPr indent="457200" lvl="0" marL="0" rtl="0" algn="l">
              <a:spcBef>
                <a:spcPts val="0"/>
              </a:spcBef>
              <a:spcAft>
                <a:spcPts val="0"/>
              </a:spcAft>
              <a:buClr>
                <a:srgbClr val="000000"/>
              </a:buClr>
              <a:buSzPts val="1100"/>
              <a:buFont typeface="Arial"/>
              <a:buNone/>
            </a:pPr>
            <a:r>
              <a:rPr lang="en" sz="1400">
                <a:solidFill>
                  <a:srgbClr val="444444"/>
                </a:solidFill>
              </a:rPr>
              <a:t>[2]</a:t>
            </a:r>
            <a:r>
              <a:rPr i="1" lang="en" sz="1400">
                <a:solidFill>
                  <a:srgbClr val="444444"/>
                </a:solidFill>
              </a:rPr>
              <a:t> </a:t>
            </a:r>
            <a:r>
              <a:rPr lang="en" sz="1400">
                <a:solidFill>
                  <a:srgbClr val="444444"/>
                </a:solidFill>
              </a:rPr>
              <a:t>“Overview of Seismic Interpretation.”</a:t>
            </a:r>
            <a:r>
              <a:rPr i="1" lang="en" sz="1400">
                <a:solidFill>
                  <a:srgbClr val="444444"/>
                </a:solidFill>
              </a:rPr>
              <a:t> Robbie Gries: A Career of Many 'Firsts' - </a:t>
            </a:r>
            <a:endParaRPr i="1" sz="1400">
              <a:solidFill>
                <a:srgbClr val="444444"/>
              </a:solidFill>
            </a:endParaRPr>
          </a:p>
          <a:p>
            <a:pPr indent="0" lvl="0" marL="914400" marR="0" rtl="0" algn="l">
              <a:spcBef>
                <a:spcPts val="0"/>
              </a:spcBef>
              <a:spcAft>
                <a:spcPts val="0"/>
              </a:spcAft>
              <a:buClr>
                <a:srgbClr val="000000"/>
              </a:buClr>
              <a:buSzPts val="1100"/>
              <a:buFont typeface="Arial"/>
              <a:buNone/>
            </a:pPr>
            <a:r>
              <a:rPr i="1" lang="en" sz="1400">
                <a:solidFill>
                  <a:srgbClr val="444444"/>
                </a:solidFill>
              </a:rPr>
              <a:t>AAPG Explorer April 2012,archives.aapg.org/slide_resources/schroeder/9/index.cfm.</a:t>
            </a:r>
            <a:endParaRPr i="1" sz="1400">
              <a:solidFill>
                <a:srgbClr val="444444"/>
              </a:solidFill>
            </a:endParaRPr>
          </a:p>
          <a:p>
            <a:pPr indent="0" lvl="0" marL="0" marR="0" rtl="0" algn="l">
              <a:spcBef>
                <a:spcPts val="0"/>
              </a:spcBef>
              <a:spcAft>
                <a:spcPts val="0"/>
              </a:spcAft>
              <a:buClr>
                <a:srgbClr val="000000"/>
              </a:buClr>
              <a:buSzPts val="1100"/>
              <a:buFont typeface="Arial"/>
              <a:buNone/>
            </a:pPr>
            <a:r>
              <a:t/>
            </a:r>
            <a:endParaRPr i="1" sz="1400">
              <a:solidFill>
                <a:srgbClr val="444444"/>
              </a:solidFill>
            </a:endParaRPr>
          </a:p>
          <a:p>
            <a:pPr indent="0" lvl="0" marL="0" marR="0" rtl="0" algn="l">
              <a:spcBef>
                <a:spcPts val="0"/>
              </a:spcBef>
              <a:spcAft>
                <a:spcPts val="0"/>
              </a:spcAft>
              <a:buClr>
                <a:srgbClr val="000000"/>
              </a:buClr>
              <a:buSzPts val="1100"/>
              <a:buFont typeface="Arial"/>
              <a:buNone/>
            </a:pPr>
            <a:r>
              <a:rPr lang="en" sz="1400">
                <a:solidFill>
                  <a:srgbClr val="444444"/>
                </a:solidFill>
              </a:rPr>
              <a:t>	[3] P.J. Hill, “Geology of the Forties Field, U.K. Continental Shelf, North Sea.”</a:t>
            </a:r>
            <a:endParaRPr sz="1400">
              <a:solidFill>
                <a:srgbClr val="444444"/>
              </a:solidFill>
            </a:endParaRPr>
          </a:p>
          <a:p>
            <a:pPr indent="0" lvl="0" marL="0" marR="0" rtl="0" algn="l">
              <a:spcBef>
                <a:spcPts val="0"/>
              </a:spcBef>
              <a:spcAft>
                <a:spcPts val="0"/>
              </a:spcAft>
              <a:buClr>
                <a:srgbClr val="000000"/>
              </a:buClr>
              <a:buSzPts val="1100"/>
              <a:buFont typeface="Arial"/>
              <a:buNone/>
            </a:pPr>
            <a:r>
              <a:t/>
            </a:r>
            <a:endParaRPr sz="1400">
              <a:solidFill>
                <a:srgbClr val="444444"/>
              </a:solidFill>
            </a:endParaRPr>
          </a:p>
          <a:p>
            <a:pPr indent="0" lvl="0" marL="0" marR="0" rtl="0" algn="l">
              <a:spcBef>
                <a:spcPts val="0"/>
              </a:spcBef>
              <a:spcAft>
                <a:spcPts val="0"/>
              </a:spcAft>
              <a:buClr>
                <a:srgbClr val="000000"/>
              </a:buClr>
              <a:buSzPts val="1100"/>
              <a:buFont typeface="Arial"/>
              <a:buNone/>
            </a:pPr>
            <a:r>
              <a:rPr lang="en" sz="1400">
                <a:solidFill>
                  <a:srgbClr val="444444"/>
                </a:solidFill>
              </a:rPr>
              <a:t>	[4] Jose Rodas, “Investigating Stratigraphic Trapping Potential in the Forties Formation, </a:t>
            </a:r>
            <a:endParaRPr sz="1400">
              <a:solidFill>
                <a:srgbClr val="444444"/>
              </a:solidFill>
            </a:endParaRPr>
          </a:p>
          <a:p>
            <a:pPr indent="457200" lvl="0" marL="457200" marR="0" rtl="0" algn="l">
              <a:spcBef>
                <a:spcPts val="0"/>
              </a:spcBef>
              <a:spcAft>
                <a:spcPts val="0"/>
              </a:spcAft>
              <a:buClr>
                <a:srgbClr val="000000"/>
              </a:buClr>
              <a:buSzPts val="1100"/>
              <a:buFont typeface="Arial"/>
              <a:buNone/>
            </a:pPr>
            <a:r>
              <a:rPr lang="en" sz="1400">
                <a:solidFill>
                  <a:srgbClr val="444444"/>
                </a:solidFill>
              </a:rPr>
              <a:t>Palaeocene, UK Central Graben.”</a:t>
            </a:r>
            <a:endParaRPr sz="1400">
              <a:solidFill>
                <a:srgbClr val="444444"/>
              </a:solidFill>
            </a:endParaRPr>
          </a:p>
          <a:p>
            <a:pPr indent="0" lvl="0" marL="457200" marR="0" rtl="0" algn="l">
              <a:spcBef>
                <a:spcPts val="0"/>
              </a:spcBef>
              <a:spcAft>
                <a:spcPts val="0"/>
              </a:spcAft>
              <a:buClr>
                <a:srgbClr val="000000"/>
              </a:buClr>
              <a:buSzPts val="1100"/>
              <a:buFont typeface="Arial"/>
              <a:buNone/>
            </a:pPr>
            <a:r>
              <a:t/>
            </a:r>
            <a:endParaRPr sz="1400">
              <a:solidFill>
                <a:srgbClr val="444444"/>
              </a:solidFill>
            </a:endParaRPr>
          </a:p>
          <a:p>
            <a:pPr indent="0" lvl="0" marL="457200" marR="0" rtl="0" algn="l">
              <a:spcBef>
                <a:spcPts val="0"/>
              </a:spcBef>
              <a:spcAft>
                <a:spcPts val="0"/>
              </a:spcAft>
              <a:buClr>
                <a:srgbClr val="000000"/>
              </a:buClr>
              <a:buSzPts val="1100"/>
              <a:buFont typeface="Arial"/>
              <a:buNone/>
            </a:pPr>
            <a:r>
              <a:rPr lang="en" sz="1400">
                <a:solidFill>
                  <a:srgbClr val="444444"/>
                </a:solidFill>
              </a:rPr>
              <a:t>[5] Alexander Kulpecz, “Geological Modeling of a Turbidite Reservoir, Forties Field, North Sea.”</a:t>
            </a:r>
            <a:endParaRPr sz="1600">
              <a:solidFill>
                <a:srgbClr val="444444"/>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Survey Location</a:t>
            </a:r>
            <a:endParaRPr/>
          </a:p>
        </p:txBody>
      </p:sp>
      <p:sp>
        <p:nvSpPr>
          <p:cNvPr id="110" name="Google Shape;110;p17"/>
          <p:cNvSpPr txBox="1"/>
          <p:nvPr>
            <p:ph idx="1" type="body"/>
          </p:nvPr>
        </p:nvSpPr>
        <p:spPr>
          <a:xfrm>
            <a:off x="311700" y="1152475"/>
            <a:ext cx="536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Forties field is located in North Sea approximately 180 km east-northeast of Aberdeen and lies in the United Kingdom</a:t>
            </a:r>
            <a:r>
              <a:rPr lang="en"/>
              <a:t> License Block 21/10.</a:t>
            </a:r>
            <a:endParaRPr/>
          </a:p>
          <a:p>
            <a:pPr indent="0" lvl="0" marL="0" rtl="0" algn="l">
              <a:spcBef>
                <a:spcPts val="1600"/>
              </a:spcBef>
              <a:spcAft>
                <a:spcPts val="0"/>
              </a:spcAft>
              <a:buNone/>
            </a:pPr>
            <a:r>
              <a:rPr lang="en"/>
              <a:t>The estimated Ultimate Recovery is 1.76 BSTB with an estimated of 3.9 BSTB of OOIP</a:t>
            </a:r>
            <a:endParaRPr/>
          </a:p>
          <a:p>
            <a:pPr indent="0" lvl="0" marL="0" rtl="0" algn="l">
              <a:spcBef>
                <a:spcPts val="1600"/>
              </a:spcBef>
              <a:spcAft>
                <a:spcPts val="1600"/>
              </a:spcAft>
              <a:buNone/>
            </a:pPr>
            <a:r>
              <a:rPr lang="en"/>
              <a:t>Discovered by British Petroleum (BP)</a:t>
            </a:r>
            <a:endParaRPr/>
          </a:p>
        </p:txBody>
      </p:sp>
      <p:pic>
        <p:nvPicPr>
          <p:cNvPr id="111" name="Google Shape;111;p17"/>
          <p:cNvPicPr preferRelativeResize="0"/>
          <p:nvPr/>
        </p:nvPicPr>
        <p:blipFill>
          <a:blip r:embed="rId3">
            <a:alphaModFix/>
          </a:blip>
          <a:stretch>
            <a:fillRect/>
          </a:stretch>
        </p:blipFill>
        <p:spPr>
          <a:xfrm>
            <a:off x="5895775" y="180975"/>
            <a:ext cx="3006450" cy="4781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62"/>
          <p:cNvSpPr txBox="1"/>
          <p:nvPr>
            <p:ph type="title"/>
          </p:nvPr>
        </p:nvSpPr>
        <p:spPr>
          <a:xfrm>
            <a:off x="3455950" y="2285400"/>
            <a:ext cx="459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Appendix</a:t>
            </a:r>
            <a:endParaRPr sz="35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Wedge Model Using Up-Scaled Well Logs</a:t>
            </a:r>
            <a:endParaRPr/>
          </a:p>
        </p:txBody>
      </p:sp>
      <p:sp>
        <p:nvSpPr>
          <p:cNvPr id="537" name="Google Shape;537;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8" name="Google Shape;538;p63"/>
          <p:cNvPicPr preferRelativeResize="0"/>
          <p:nvPr/>
        </p:nvPicPr>
        <p:blipFill>
          <a:blip r:embed="rId3">
            <a:alphaModFix/>
          </a:blip>
          <a:stretch>
            <a:fillRect/>
          </a:stretch>
        </p:blipFill>
        <p:spPr>
          <a:xfrm>
            <a:off x="311700" y="1017725"/>
            <a:ext cx="3360550" cy="3916375"/>
          </a:xfrm>
          <a:prstGeom prst="rect">
            <a:avLst/>
          </a:prstGeom>
          <a:noFill/>
          <a:ln>
            <a:noFill/>
          </a:ln>
        </p:spPr>
      </p:pic>
      <p:pic>
        <p:nvPicPr>
          <p:cNvPr id="539" name="Google Shape;539;p63"/>
          <p:cNvPicPr preferRelativeResize="0"/>
          <p:nvPr/>
        </p:nvPicPr>
        <p:blipFill rotWithShape="1">
          <a:blip r:embed="rId4">
            <a:alphaModFix/>
          </a:blip>
          <a:srcRect b="22851" l="0" r="0" t="0"/>
          <a:stretch/>
        </p:blipFill>
        <p:spPr>
          <a:xfrm>
            <a:off x="3785325" y="1017725"/>
            <a:ext cx="5046974" cy="3916376"/>
          </a:xfrm>
          <a:prstGeom prst="rect">
            <a:avLst/>
          </a:prstGeom>
          <a:noFill/>
          <a:ln>
            <a:noFill/>
          </a:ln>
        </p:spPr>
      </p:pic>
      <p:sp>
        <p:nvSpPr>
          <p:cNvPr id="540" name="Google Shape;540;p63"/>
          <p:cNvSpPr/>
          <p:nvPr/>
        </p:nvSpPr>
        <p:spPr>
          <a:xfrm>
            <a:off x="3711400" y="2168350"/>
            <a:ext cx="5204100" cy="12204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Wedge Model Using Up-Scaled Well Logs</a:t>
            </a:r>
            <a:endParaRPr/>
          </a:p>
        </p:txBody>
      </p:sp>
      <p:sp>
        <p:nvSpPr>
          <p:cNvPr id="546" name="Google Shape;546;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547" name="Google Shape;547;p64"/>
          <p:cNvGrpSpPr/>
          <p:nvPr/>
        </p:nvGrpSpPr>
        <p:grpSpPr>
          <a:xfrm>
            <a:off x="311700" y="1017725"/>
            <a:ext cx="8428975" cy="3916375"/>
            <a:chOff x="311700" y="1017725"/>
            <a:chExt cx="8428975" cy="3916375"/>
          </a:xfrm>
        </p:grpSpPr>
        <p:pic>
          <p:nvPicPr>
            <p:cNvPr id="548" name="Google Shape;548;p64"/>
            <p:cNvPicPr preferRelativeResize="0"/>
            <p:nvPr/>
          </p:nvPicPr>
          <p:blipFill>
            <a:blip r:embed="rId3">
              <a:alphaModFix/>
            </a:blip>
            <a:stretch>
              <a:fillRect/>
            </a:stretch>
          </p:blipFill>
          <p:spPr>
            <a:xfrm>
              <a:off x="311700" y="1017725"/>
              <a:ext cx="3360550" cy="3916375"/>
            </a:xfrm>
            <a:prstGeom prst="rect">
              <a:avLst/>
            </a:prstGeom>
            <a:noFill/>
            <a:ln>
              <a:noFill/>
            </a:ln>
          </p:spPr>
        </p:pic>
        <p:pic>
          <p:nvPicPr>
            <p:cNvPr id="549" name="Google Shape;549;p64"/>
            <p:cNvPicPr preferRelativeResize="0"/>
            <p:nvPr/>
          </p:nvPicPr>
          <p:blipFill>
            <a:blip r:embed="rId4">
              <a:alphaModFix/>
            </a:blip>
            <a:stretch>
              <a:fillRect/>
            </a:stretch>
          </p:blipFill>
          <p:spPr>
            <a:xfrm>
              <a:off x="3797975" y="1017725"/>
              <a:ext cx="4942700" cy="3916374"/>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65"/>
          <p:cNvSpPr txBox="1"/>
          <p:nvPr>
            <p:ph type="title"/>
          </p:nvPr>
        </p:nvSpPr>
        <p:spPr>
          <a:xfrm>
            <a:off x="373300" y="2182350"/>
            <a:ext cx="86418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Bottom of Reservoir</a:t>
            </a:r>
            <a:r>
              <a:rPr b="1" lang="en" sz="3700"/>
              <a:t> </a:t>
            </a:r>
            <a:r>
              <a:rPr b="1" lang="en" sz="2900"/>
              <a:t>- </a:t>
            </a:r>
            <a:r>
              <a:rPr lang="en" sz="2900"/>
              <a:t>Top of</a:t>
            </a:r>
            <a:r>
              <a:rPr b="1" lang="en" sz="3000"/>
              <a:t> </a:t>
            </a:r>
            <a:r>
              <a:rPr lang="en" sz="3000"/>
              <a:t>Charlie Shale </a:t>
            </a:r>
            <a:endParaRPr sz="2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58" name="Shape 558"/>
        <p:cNvGrpSpPr/>
        <p:nvPr/>
      </p:nvGrpSpPr>
      <p:grpSpPr>
        <a:xfrm>
          <a:off x="0" y="0"/>
          <a:ext cx="0" cy="0"/>
          <a:chOff x="0" y="0"/>
          <a:chExt cx="0" cy="0"/>
        </a:xfrm>
      </p:grpSpPr>
      <p:sp>
        <p:nvSpPr>
          <p:cNvPr id="559" name="Google Shape;559;p6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Reservoir Bottom</a:t>
            </a:r>
            <a:r>
              <a:rPr lang="en">
                <a:solidFill>
                  <a:srgbClr val="FFFFFF"/>
                </a:solidFill>
              </a:rPr>
              <a:t>  -  Time Structure Map</a:t>
            </a:r>
            <a:endParaRPr>
              <a:solidFill>
                <a:srgbClr val="FFFFFF"/>
              </a:solidFill>
            </a:endParaRPr>
          </a:p>
        </p:txBody>
      </p:sp>
      <p:pic>
        <p:nvPicPr>
          <p:cNvPr id="560" name="Google Shape;560;p66"/>
          <p:cNvPicPr preferRelativeResize="0"/>
          <p:nvPr/>
        </p:nvPicPr>
        <p:blipFill>
          <a:blip r:embed="rId3">
            <a:alphaModFix/>
          </a:blip>
          <a:stretch>
            <a:fillRect/>
          </a:stretch>
        </p:blipFill>
        <p:spPr>
          <a:xfrm>
            <a:off x="1689425" y="572700"/>
            <a:ext cx="5854374" cy="4465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64" name="Shape 564"/>
        <p:cNvGrpSpPr/>
        <p:nvPr/>
      </p:nvGrpSpPr>
      <p:grpSpPr>
        <a:xfrm>
          <a:off x="0" y="0"/>
          <a:ext cx="0" cy="0"/>
          <a:chOff x="0" y="0"/>
          <a:chExt cx="0" cy="0"/>
        </a:xfrm>
      </p:grpSpPr>
      <p:sp>
        <p:nvSpPr>
          <p:cNvPr id="565" name="Google Shape;565;p6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Reservoir Bottom</a:t>
            </a:r>
            <a:r>
              <a:rPr lang="en">
                <a:solidFill>
                  <a:srgbClr val="FFFFFF"/>
                </a:solidFill>
              </a:rPr>
              <a:t> - </a:t>
            </a:r>
            <a:r>
              <a:rPr lang="en" sz="2700">
                <a:solidFill>
                  <a:srgbClr val="FFFFFF"/>
                </a:solidFill>
              </a:rPr>
              <a:t> 1. </a:t>
            </a:r>
            <a:r>
              <a:rPr lang="en" sz="2600">
                <a:solidFill>
                  <a:srgbClr val="FFFFFF"/>
                </a:solidFill>
              </a:rPr>
              <a:t>RMS Amplitude </a:t>
            </a:r>
            <a:endParaRPr sz="2600">
              <a:solidFill>
                <a:srgbClr val="FFFFFF"/>
              </a:solidFill>
            </a:endParaRPr>
          </a:p>
        </p:txBody>
      </p:sp>
      <p:pic>
        <p:nvPicPr>
          <p:cNvPr id="566" name="Google Shape;566;p67"/>
          <p:cNvPicPr preferRelativeResize="0"/>
          <p:nvPr/>
        </p:nvPicPr>
        <p:blipFill>
          <a:blip r:embed="rId3">
            <a:alphaModFix/>
          </a:blip>
          <a:stretch>
            <a:fillRect/>
          </a:stretch>
        </p:blipFill>
        <p:spPr>
          <a:xfrm>
            <a:off x="1600200" y="572700"/>
            <a:ext cx="5943600" cy="4533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70" name="Shape 570"/>
        <p:cNvGrpSpPr/>
        <p:nvPr/>
      </p:nvGrpSpPr>
      <p:grpSpPr>
        <a:xfrm>
          <a:off x="0" y="0"/>
          <a:ext cx="0" cy="0"/>
          <a:chOff x="0" y="0"/>
          <a:chExt cx="0" cy="0"/>
        </a:xfrm>
      </p:grpSpPr>
      <p:sp>
        <p:nvSpPr>
          <p:cNvPr id="571" name="Google Shape;571;p6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Reservoir Bottom </a:t>
            </a:r>
            <a:r>
              <a:rPr lang="en">
                <a:solidFill>
                  <a:srgbClr val="FFFFFF"/>
                </a:solidFill>
              </a:rPr>
              <a:t>- </a:t>
            </a:r>
            <a:r>
              <a:rPr lang="en" sz="2700">
                <a:solidFill>
                  <a:srgbClr val="FFFFFF"/>
                </a:solidFill>
              </a:rPr>
              <a:t> 2. </a:t>
            </a:r>
            <a:r>
              <a:rPr lang="en" sz="2600">
                <a:solidFill>
                  <a:srgbClr val="FFFFFF"/>
                </a:solidFill>
              </a:rPr>
              <a:t>Quadrature</a:t>
            </a:r>
            <a:endParaRPr sz="2600">
              <a:solidFill>
                <a:srgbClr val="FFFFFF"/>
              </a:solidFill>
            </a:endParaRPr>
          </a:p>
        </p:txBody>
      </p:sp>
      <p:pic>
        <p:nvPicPr>
          <p:cNvPr id="572" name="Google Shape;572;p68"/>
          <p:cNvPicPr preferRelativeResize="0"/>
          <p:nvPr/>
        </p:nvPicPr>
        <p:blipFill>
          <a:blip r:embed="rId3">
            <a:alphaModFix/>
          </a:blip>
          <a:stretch>
            <a:fillRect/>
          </a:stretch>
        </p:blipFill>
        <p:spPr>
          <a:xfrm>
            <a:off x="1600200" y="572700"/>
            <a:ext cx="5943600" cy="4533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76" name="Shape 576"/>
        <p:cNvGrpSpPr/>
        <p:nvPr/>
      </p:nvGrpSpPr>
      <p:grpSpPr>
        <a:xfrm>
          <a:off x="0" y="0"/>
          <a:ext cx="0" cy="0"/>
          <a:chOff x="0" y="0"/>
          <a:chExt cx="0" cy="0"/>
        </a:xfrm>
      </p:grpSpPr>
      <p:sp>
        <p:nvSpPr>
          <p:cNvPr id="577" name="Google Shape;577;p6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Reservoir Bottom</a:t>
            </a:r>
            <a:r>
              <a:rPr lang="en">
                <a:solidFill>
                  <a:srgbClr val="FFFFFF"/>
                </a:solidFill>
              </a:rPr>
              <a:t> - </a:t>
            </a:r>
            <a:r>
              <a:rPr lang="en" sz="2700">
                <a:solidFill>
                  <a:srgbClr val="FFFFFF"/>
                </a:solidFill>
              </a:rPr>
              <a:t> 3. </a:t>
            </a:r>
            <a:r>
              <a:rPr lang="en" sz="2600">
                <a:solidFill>
                  <a:srgbClr val="FFFFFF"/>
                </a:solidFill>
              </a:rPr>
              <a:t>Coherency</a:t>
            </a:r>
            <a:endParaRPr sz="2600">
              <a:solidFill>
                <a:srgbClr val="FFFFFF"/>
              </a:solidFill>
            </a:endParaRPr>
          </a:p>
        </p:txBody>
      </p:sp>
      <p:pic>
        <p:nvPicPr>
          <p:cNvPr id="578" name="Google Shape;578;p69"/>
          <p:cNvPicPr preferRelativeResize="0"/>
          <p:nvPr/>
        </p:nvPicPr>
        <p:blipFill>
          <a:blip r:embed="rId3">
            <a:alphaModFix/>
          </a:blip>
          <a:stretch>
            <a:fillRect/>
          </a:stretch>
        </p:blipFill>
        <p:spPr>
          <a:xfrm>
            <a:off x="1600200" y="572700"/>
            <a:ext cx="5943600" cy="4533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82" name="Shape 582"/>
        <p:cNvGrpSpPr/>
        <p:nvPr/>
      </p:nvGrpSpPr>
      <p:grpSpPr>
        <a:xfrm>
          <a:off x="0" y="0"/>
          <a:ext cx="0" cy="0"/>
          <a:chOff x="0" y="0"/>
          <a:chExt cx="0" cy="0"/>
        </a:xfrm>
      </p:grpSpPr>
      <p:pic>
        <p:nvPicPr>
          <p:cNvPr id="583" name="Google Shape;583;p70"/>
          <p:cNvPicPr preferRelativeResize="0"/>
          <p:nvPr/>
        </p:nvPicPr>
        <p:blipFill rotWithShape="1">
          <a:blip r:embed="rId3">
            <a:alphaModFix/>
          </a:blip>
          <a:srcRect b="12411" l="0" r="1409" t="0"/>
          <a:stretch/>
        </p:blipFill>
        <p:spPr>
          <a:xfrm>
            <a:off x="1570900" y="835900"/>
            <a:ext cx="2730250" cy="1850275"/>
          </a:xfrm>
          <a:prstGeom prst="rect">
            <a:avLst/>
          </a:prstGeom>
          <a:noFill/>
          <a:ln>
            <a:noFill/>
          </a:ln>
        </p:spPr>
      </p:pic>
      <p:pic>
        <p:nvPicPr>
          <p:cNvPr id="584" name="Google Shape;584;p70"/>
          <p:cNvPicPr preferRelativeResize="0"/>
          <p:nvPr/>
        </p:nvPicPr>
        <p:blipFill rotWithShape="1">
          <a:blip r:embed="rId4">
            <a:alphaModFix/>
          </a:blip>
          <a:srcRect b="17321" l="0" r="0" t="0"/>
          <a:stretch/>
        </p:blipFill>
        <p:spPr>
          <a:xfrm>
            <a:off x="4708875" y="939698"/>
            <a:ext cx="2769250" cy="1746475"/>
          </a:xfrm>
          <a:prstGeom prst="rect">
            <a:avLst/>
          </a:prstGeom>
          <a:noFill/>
          <a:ln>
            <a:noFill/>
          </a:ln>
        </p:spPr>
      </p:pic>
      <p:sp>
        <p:nvSpPr>
          <p:cNvPr id="585" name="Google Shape;585;p7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Reservoir Bottom </a:t>
            </a:r>
            <a:r>
              <a:rPr lang="en">
                <a:solidFill>
                  <a:schemeClr val="lt1"/>
                </a:solidFill>
              </a:rPr>
              <a:t> </a:t>
            </a:r>
            <a:endParaRPr sz="2600">
              <a:solidFill>
                <a:srgbClr val="FFFFFF"/>
              </a:solidFill>
            </a:endParaRPr>
          </a:p>
        </p:txBody>
      </p:sp>
      <p:pic>
        <p:nvPicPr>
          <p:cNvPr id="586" name="Google Shape;586;p70"/>
          <p:cNvPicPr preferRelativeResize="0"/>
          <p:nvPr/>
        </p:nvPicPr>
        <p:blipFill rotWithShape="1">
          <a:blip r:embed="rId5">
            <a:alphaModFix/>
          </a:blip>
          <a:srcRect b="16499" l="0" r="0" t="0"/>
          <a:stretch/>
        </p:blipFill>
        <p:spPr>
          <a:xfrm>
            <a:off x="1435425" y="3100525"/>
            <a:ext cx="2904725" cy="1850275"/>
          </a:xfrm>
          <a:prstGeom prst="rect">
            <a:avLst/>
          </a:prstGeom>
          <a:noFill/>
          <a:ln>
            <a:noFill/>
          </a:ln>
        </p:spPr>
      </p:pic>
      <p:pic>
        <p:nvPicPr>
          <p:cNvPr id="587" name="Google Shape;587;p70"/>
          <p:cNvPicPr preferRelativeResize="0"/>
          <p:nvPr/>
        </p:nvPicPr>
        <p:blipFill rotWithShape="1">
          <a:blip r:embed="rId6">
            <a:alphaModFix/>
          </a:blip>
          <a:srcRect b="18233" l="0" r="0" t="0"/>
          <a:stretch/>
        </p:blipFill>
        <p:spPr>
          <a:xfrm>
            <a:off x="4788075" y="3119775"/>
            <a:ext cx="2904750" cy="1811750"/>
          </a:xfrm>
          <a:prstGeom prst="rect">
            <a:avLst/>
          </a:prstGeom>
          <a:noFill/>
          <a:ln>
            <a:noFill/>
          </a:ln>
        </p:spPr>
      </p:pic>
      <p:sp>
        <p:nvSpPr>
          <p:cNvPr id="588" name="Google Shape;588;p70"/>
          <p:cNvSpPr txBox="1"/>
          <p:nvPr>
            <p:ph idx="1" type="body"/>
          </p:nvPr>
        </p:nvSpPr>
        <p:spPr>
          <a:xfrm>
            <a:off x="1990200" y="503150"/>
            <a:ext cx="58293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1400">
                <a:solidFill>
                  <a:srgbClr val="FFFFFF"/>
                </a:solidFill>
              </a:rPr>
              <a:t>Time Structure</a:t>
            </a:r>
            <a:r>
              <a:rPr b="1" lang="en" sz="1400">
                <a:solidFill>
                  <a:srgbClr val="FFFFFF"/>
                </a:solidFill>
              </a:rPr>
              <a:t>   		                         </a:t>
            </a:r>
            <a:r>
              <a:rPr lang="en" sz="1400">
                <a:solidFill>
                  <a:schemeClr val="lt1"/>
                </a:solidFill>
              </a:rPr>
              <a:t>1.  RMS Amplitude	</a:t>
            </a:r>
            <a:r>
              <a:rPr b="1" lang="en" sz="1400">
                <a:solidFill>
                  <a:srgbClr val="FFFFFF"/>
                </a:solidFill>
              </a:rPr>
              <a:t>														</a:t>
            </a:r>
            <a:endParaRPr b="1" sz="1400">
              <a:solidFill>
                <a:srgbClr val="FFFFFF"/>
              </a:solidFill>
            </a:endParaRPr>
          </a:p>
        </p:txBody>
      </p:sp>
      <p:sp>
        <p:nvSpPr>
          <p:cNvPr id="589" name="Google Shape;589;p70"/>
          <p:cNvSpPr txBox="1"/>
          <p:nvPr>
            <p:ph idx="1" type="body"/>
          </p:nvPr>
        </p:nvSpPr>
        <p:spPr>
          <a:xfrm>
            <a:off x="929325" y="2880225"/>
            <a:ext cx="8520600" cy="8394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solidFill>
                  <a:srgbClr val="FFFFFF"/>
                </a:solidFill>
              </a:rPr>
              <a:t>		2. Quadrature 			            3. Coherency														</a:t>
            </a:r>
            <a:endParaRPr sz="1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Survey Location</a:t>
            </a:r>
            <a:endParaRPr/>
          </a:p>
        </p:txBody>
      </p:sp>
      <p:sp>
        <p:nvSpPr>
          <p:cNvPr id="117" name="Google Shape;117;p18"/>
          <p:cNvSpPr txBox="1"/>
          <p:nvPr>
            <p:ph idx="1" type="body"/>
          </p:nvPr>
        </p:nvSpPr>
        <p:spPr>
          <a:xfrm>
            <a:off x="311700" y="1152475"/>
            <a:ext cx="51087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Petroleum accumulations occurred in thick sandstone of Late Paleocene deposited through a series of sand-rich submarine fans sequence from the northwest (arrows).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Generation-Migration-Accumulation:</a:t>
            </a:r>
            <a:endParaRPr/>
          </a:p>
          <a:p>
            <a:pPr indent="-342900" lvl="0" marL="457200" rtl="0" algn="l">
              <a:lnSpc>
                <a:spcPct val="100000"/>
              </a:lnSpc>
              <a:spcBef>
                <a:spcPts val="0"/>
              </a:spcBef>
              <a:spcAft>
                <a:spcPts val="0"/>
              </a:spcAft>
              <a:buSzPts val="1800"/>
              <a:buChar char="-"/>
            </a:pPr>
            <a:r>
              <a:rPr lang="en"/>
              <a:t>Middle Miocene to the Holocene</a:t>
            </a:r>
            <a:endParaRPr/>
          </a:p>
          <a:p>
            <a:pPr indent="0" lvl="0" marL="0" rtl="0" algn="l">
              <a:lnSpc>
                <a:spcPct val="100000"/>
              </a:lnSpc>
              <a:spcBef>
                <a:spcPts val="0"/>
              </a:spcBef>
              <a:spcAft>
                <a:spcPts val="0"/>
              </a:spcAft>
              <a:buNone/>
            </a:pPr>
            <a:r>
              <a:t/>
            </a:r>
            <a:endParaRPr/>
          </a:p>
        </p:txBody>
      </p:sp>
      <p:pic>
        <p:nvPicPr>
          <p:cNvPr id="118" name="Google Shape;118;p18"/>
          <p:cNvPicPr preferRelativeResize="0"/>
          <p:nvPr/>
        </p:nvPicPr>
        <p:blipFill>
          <a:blip r:embed="rId3">
            <a:alphaModFix/>
          </a:blip>
          <a:stretch>
            <a:fillRect/>
          </a:stretch>
        </p:blipFill>
        <p:spPr>
          <a:xfrm>
            <a:off x="5365050" y="320500"/>
            <a:ext cx="3526625" cy="4502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idx="1" type="body"/>
          </p:nvPr>
        </p:nvSpPr>
        <p:spPr>
          <a:xfrm>
            <a:off x="311700" y="1152475"/>
            <a:ext cx="3173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Upper Paleocene depositional history of</a:t>
            </a:r>
            <a:r>
              <a:rPr lang="en"/>
              <a:t> </a:t>
            </a:r>
            <a:r>
              <a:rPr b="1" lang="en"/>
              <a:t>Charlie Sand</a:t>
            </a:r>
            <a:r>
              <a:rPr lang="en"/>
              <a:t>, </a:t>
            </a:r>
            <a:r>
              <a:rPr b="1" lang="en"/>
              <a:t>Main Sand</a:t>
            </a:r>
            <a:r>
              <a:rPr b="1" lang="en"/>
              <a:t>, &amp; </a:t>
            </a:r>
            <a:r>
              <a:rPr b="1" lang="en"/>
              <a:t>South Sand </a:t>
            </a:r>
            <a:r>
              <a:rPr lang="en"/>
              <a:t>submarine fans </a:t>
            </a:r>
            <a:endParaRPr/>
          </a:p>
          <a:p>
            <a:pPr indent="0" lvl="0" marL="0" rtl="0" algn="l">
              <a:spcBef>
                <a:spcPts val="1600"/>
              </a:spcBef>
              <a:spcAft>
                <a:spcPts val="1600"/>
              </a:spcAft>
              <a:buNone/>
            </a:pPr>
            <a:r>
              <a:rPr lang="en"/>
              <a:t>Oldest </a:t>
            </a:r>
            <a:r>
              <a:rPr lang="en" sz="1500"/>
              <a:t>(lower right corner PT 19.1) </a:t>
            </a:r>
            <a:r>
              <a:rPr lang="en"/>
              <a:t>to youngest </a:t>
            </a:r>
            <a:r>
              <a:rPr lang="en" sz="1500"/>
              <a:t>(PT 19.4)</a:t>
            </a:r>
            <a:endParaRPr sz="1500"/>
          </a:p>
        </p:txBody>
      </p:sp>
      <p:pic>
        <p:nvPicPr>
          <p:cNvPr id="124" name="Google Shape;124;p19"/>
          <p:cNvPicPr preferRelativeResize="0"/>
          <p:nvPr/>
        </p:nvPicPr>
        <p:blipFill>
          <a:blip r:embed="rId3">
            <a:alphaModFix/>
          </a:blip>
          <a:stretch>
            <a:fillRect/>
          </a:stretch>
        </p:blipFill>
        <p:spPr>
          <a:xfrm rot="5400000">
            <a:off x="4043337" y="-244999"/>
            <a:ext cx="4290726" cy="5633499"/>
          </a:xfrm>
          <a:prstGeom prst="rect">
            <a:avLst/>
          </a:prstGeom>
          <a:noFill/>
          <a:ln>
            <a:noFill/>
          </a:ln>
        </p:spPr>
      </p:pic>
      <p:sp>
        <p:nvSpPr>
          <p:cNvPr id="125" name="Google Shape;125;p19"/>
          <p:cNvSpPr txBox="1"/>
          <p:nvPr>
            <p:ph idx="1" type="body"/>
          </p:nvPr>
        </p:nvSpPr>
        <p:spPr>
          <a:xfrm>
            <a:off x="3161525" y="1999050"/>
            <a:ext cx="186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400">
                <a:solidFill>
                  <a:srgbClr val="000000"/>
                </a:solidFill>
                <a:highlight>
                  <a:srgbClr val="FFFFFF"/>
                </a:highlight>
              </a:rPr>
              <a:t>PT 19.4 zone</a:t>
            </a:r>
            <a:endParaRPr b="1" sz="1400">
              <a:solidFill>
                <a:srgbClr val="000000"/>
              </a:solidFill>
              <a:highlight>
                <a:srgbClr val="FFFFFF"/>
              </a:highlight>
            </a:endParaRPr>
          </a:p>
        </p:txBody>
      </p:sp>
      <p:sp>
        <p:nvSpPr>
          <p:cNvPr id="126" name="Google Shape;126;p19"/>
          <p:cNvSpPr txBox="1"/>
          <p:nvPr>
            <p:ph idx="1" type="body"/>
          </p:nvPr>
        </p:nvSpPr>
        <p:spPr>
          <a:xfrm>
            <a:off x="5945775" y="1999050"/>
            <a:ext cx="186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400">
                <a:solidFill>
                  <a:srgbClr val="000000"/>
                </a:solidFill>
                <a:highlight>
                  <a:srgbClr val="FFFFFF"/>
                </a:highlight>
              </a:rPr>
              <a:t>PT 19.3 zone</a:t>
            </a:r>
            <a:endParaRPr b="1" sz="1400">
              <a:solidFill>
                <a:srgbClr val="000000"/>
              </a:solidFill>
              <a:highlight>
                <a:srgbClr val="FFFFFF"/>
              </a:highlight>
            </a:endParaRPr>
          </a:p>
        </p:txBody>
      </p:sp>
      <p:sp>
        <p:nvSpPr>
          <p:cNvPr id="127" name="Google Shape;127;p19"/>
          <p:cNvSpPr txBox="1"/>
          <p:nvPr>
            <p:ph idx="1" type="body"/>
          </p:nvPr>
        </p:nvSpPr>
        <p:spPr>
          <a:xfrm>
            <a:off x="3161525" y="3724875"/>
            <a:ext cx="186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400">
                <a:solidFill>
                  <a:srgbClr val="000000"/>
                </a:solidFill>
                <a:highlight>
                  <a:srgbClr val="FFFFFF"/>
                </a:highlight>
              </a:rPr>
              <a:t>PT 19.2 zone</a:t>
            </a:r>
            <a:endParaRPr b="1" sz="1400">
              <a:solidFill>
                <a:srgbClr val="000000"/>
              </a:solidFill>
              <a:highlight>
                <a:srgbClr val="FFFFFF"/>
              </a:highlight>
            </a:endParaRPr>
          </a:p>
        </p:txBody>
      </p:sp>
      <p:sp>
        <p:nvSpPr>
          <p:cNvPr id="128" name="Google Shape;128;p19"/>
          <p:cNvSpPr txBox="1"/>
          <p:nvPr>
            <p:ph idx="1" type="body"/>
          </p:nvPr>
        </p:nvSpPr>
        <p:spPr>
          <a:xfrm>
            <a:off x="5884450" y="3777025"/>
            <a:ext cx="186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400">
                <a:solidFill>
                  <a:srgbClr val="000000"/>
                </a:solidFill>
                <a:highlight>
                  <a:srgbClr val="FFFFFF"/>
                </a:highlight>
              </a:rPr>
              <a:t>PT 19.1 zone</a:t>
            </a:r>
            <a:endParaRPr b="1" sz="1400">
              <a:solidFill>
                <a:srgbClr val="000000"/>
              </a:solidFill>
              <a:highlight>
                <a:srgbClr val="FFFFFF"/>
              </a:highlight>
            </a:endParaRPr>
          </a:p>
        </p:txBody>
      </p:sp>
      <p:sp>
        <p:nvSpPr>
          <p:cNvPr id="129" name="Google Shape;129;p19"/>
          <p:cNvSpPr txBox="1"/>
          <p:nvPr>
            <p:ph type="title"/>
          </p:nvPr>
        </p:nvSpPr>
        <p:spPr>
          <a:xfrm>
            <a:off x="311700" y="268100"/>
            <a:ext cx="397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Depositional and Tectonic History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idx="1" type="body"/>
          </p:nvPr>
        </p:nvSpPr>
        <p:spPr>
          <a:xfrm>
            <a:off x="311700" y="1316175"/>
            <a:ext cx="3075000" cy="325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We are focusing on </a:t>
            </a:r>
            <a:endParaRPr/>
          </a:p>
          <a:p>
            <a:pPr indent="0" lvl="0" marL="0" rtl="0" algn="l">
              <a:lnSpc>
                <a:spcPct val="100000"/>
              </a:lnSpc>
              <a:spcBef>
                <a:spcPts val="0"/>
              </a:spcBef>
              <a:spcAft>
                <a:spcPts val="0"/>
              </a:spcAft>
              <a:buNone/>
            </a:pPr>
            <a:r>
              <a:rPr lang="en"/>
              <a:t>Charlie Sand Channel and Main Sand Channel</a:t>
            </a:r>
            <a:endParaRPr sz="1500"/>
          </a:p>
        </p:txBody>
      </p:sp>
      <p:pic>
        <p:nvPicPr>
          <p:cNvPr id="135" name="Google Shape;135;p20"/>
          <p:cNvPicPr preferRelativeResize="0"/>
          <p:nvPr/>
        </p:nvPicPr>
        <p:blipFill rotWithShape="1">
          <a:blip r:embed="rId3">
            <a:alphaModFix/>
          </a:blip>
          <a:srcRect b="0" l="0" r="51009" t="50243"/>
          <a:stretch/>
        </p:blipFill>
        <p:spPr>
          <a:xfrm rot="5400000">
            <a:off x="4272775" y="-186525"/>
            <a:ext cx="3838826" cy="5333975"/>
          </a:xfrm>
          <a:prstGeom prst="rect">
            <a:avLst/>
          </a:prstGeom>
          <a:noFill/>
          <a:ln>
            <a:noFill/>
          </a:ln>
        </p:spPr>
      </p:pic>
      <p:sp>
        <p:nvSpPr>
          <p:cNvPr id="136" name="Google Shape;136;p20"/>
          <p:cNvSpPr txBox="1"/>
          <p:nvPr>
            <p:ph idx="1" type="body"/>
          </p:nvPr>
        </p:nvSpPr>
        <p:spPr>
          <a:xfrm>
            <a:off x="3023100" y="3655442"/>
            <a:ext cx="3444900" cy="101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700">
                <a:solidFill>
                  <a:srgbClr val="000000"/>
                </a:solidFill>
                <a:highlight>
                  <a:srgbClr val="FFFFFF"/>
                </a:highlight>
              </a:rPr>
              <a:t>PT 19.4</a:t>
            </a:r>
            <a:r>
              <a:rPr b="1" lang="en" sz="900">
                <a:solidFill>
                  <a:srgbClr val="000000"/>
                </a:solidFill>
                <a:highlight>
                  <a:srgbClr val="FFFFFF"/>
                </a:highlight>
              </a:rPr>
              <a:t>        </a:t>
            </a:r>
            <a:r>
              <a:rPr b="1" lang="en" sz="1700">
                <a:solidFill>
                  <a:srgbClr val="000000"/>
                </a:solidFill>
                <a:highlight>
                  <a:srgbClr val="FFFFFF"/>
                </a:highlight>
              </a:rPr>
              <a:t>zone</a:t>
            </a:r>
            <a:endParaRPr b="1" sz="1700">
              <a:solidFill>
                <a:srgbClr val="000000"/>
              </a:solidFill>
              <a:highlight>
                <a:srgbClr val="FFFFFF"/>
              </a:highlight>
            </a:endParaRPr>
          </a:p>
        </p:txBody>
      </p:sp>
      <p:sp>
        <p:nvSpPr>
          <p:cNvPr id="137" name="Google Shape;137;p20"/>
          <p:cNvSpPr txBox="1"/>
          <p:nvPr>
            <p:ph type="title"/>
          </p:nvPr>
        </p:nvSpPr>
        <p:spPr>
          <a:xfrm>
            <a:off x="311700" y="268100"/>
            <a:ext cx="397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Depositional and Tectonic History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268100"/>
            <a:ext cx="608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Charlie Sand Channel </a:t>
            </a:r>
            <a:r>
              <a:rPr lang="en" sz="2300"/>
              <a:t>vs.</a:t>
            </a:r>
            <a:r>
              <a:rPr lang="en" sz="2300"/>
              <a:t> Main Sand Channel</a:t>
            </a:r>
            <a:endParaRPr sz="2300"/>
          </a:p>
        </p:txBody>
      </p:sp>
      <p:pic>
        <p:nvPicPr>
          <p:cNvPr id="143" name="Google Shape;143;p21"/>
          <p:cNvPicPr preferRelativeResize="0"/>
          <p:nvPr/>
        </p:nvPicPr>
        <p:blipFill>
          <a:blip r:embed="rId3">
            <a:alphaModFix/>
          </a:blip>
          <a:stretch>
            <a:fillRect/>
          </a:stretch>
        </p:blipFill>
        <p:spPr>
          <a:xfrm>
            <a:off x="273150" y="1716650"/>
            <a:ext cx="4263847" cy="3252600"/>
          </a:xfrm>
          <a:prstGeom prst="rect">
            <a:avLst/>
          </a:prstGeom>
          <a:noFill/>
          <a:ln>
            <a:noFill/>
          </a:ln>
        </p:spPr>
      </p:pic>
      <p:pic>
        <p:nvPicPr>
          <p:cNvPr id="144" name="Google Shape;144;p21"/>
          <p:cNvPicPr preferRelativeResize="0"/>
          <p:nvPr/>
        </p:nvPicPr>
        <p:blipFill rotWithShape="1">
          <a:blip r:embed="rId4">
            <a:alphaModFix/>
          </a:blip>
          <a:srcRect b="0" l="0" r="51009" t="50243"/>
          <a:stretch/>
        </p:blipFill>
        <p:spPr>
          <a:xfrm rot="5400000">
            <a:off x="6787700" y="-338525"/>
            <a:ext cx="1609601" cy="2286650"/>
          </a:xfrm>
          <a:prstGeom prst="rect">
            <a:avLst/>
          </a:prstGeom>
          <a:noFill/>
          <a:ln>
            <a:noFill/>
          </a:ln>
        </p:spPr>
      </p:pic>
      <p:sp>
        <p:nvSpPr>
          <p:cNvPr id="145" name="Google Shape;145;p21"/>
          <p:cNvSpPr txBox="1"/>
          <p:nvPr>
            <p:ph idx="1" type="body"/>
          </p:nvPr>
        </p:nvSpPr>
        <p:spPr>
          <a:xfrm>
            <a:off x="848175" y="1291975"/>
            <a:ext cx="3616200" cy="325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Forties Time-Structure Map</a:t>
            </a:r>
            <a:endParaRPr b="1" sz="1500"/>
          </a:p>
        </p:txBody>
      </p:sp>
      <p:sp>
        <p:nvSpPr>
          <p:cNvPr id="146" name="Google Shape;146;p21"/>
          <p:cNvSpPr txBox="1"/>
          <p:nvPr>
            <p:ph idx="1" type="body"/>
          </p:nvPr>
        </p:nvSpPr>
        <p:spPr>
          <a:xfrm>
            <a:off x="4807400" y="1291975"/>
            <a:ext cx="3895500" cy="325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Forties Time Slice </a:t>
            </a:r>
            <a:r>
              <a:rPr lang="en"/>
              <a:t>Coherency Map</a:t>
            </a:r>
            <a:endParaRPr b="1" sz="1500"/>
          </a:p>
        </p:txBody>
      </p:sp>
      <p:pic>
        <p:nvPicPr>
          <p:cNvPr id="147" name="Google Shape;147;p21"/>
          <p:cNvPicPr preferRelativeResize="0"/>
          <p:nvPr/>
        </p:nvPicPr>
        <p:blipFill>
          <a:blip r:embed="rId5">
            <a:alphaModFix/>
          </a:blip>
          <a:stretch>
            <a:fillRect/>
          </a:stretch>
        </p:blipFill>
        <p:spPr>
          <a:xfrm>
            <a:off x="4616050" y="1716650"/>
            <a:ext cx="4278195" cy="325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